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85" r:id="rId1"/>
  </p:sldMasterIdLst>
  <p:notesMasterIdLst>
    <p:notesMasterId r:id="rId40"/>
  </p:notesMasterIdLst>
  <p:sldIdLst>
    <p:sldId id="256" r:id="rId2"/>
    <p:sldId id="354" r:id="rId3"/>
    <p:sldId id="350" r:id="rId4"/>
    <p:sldId id="351" r:id="rId5"/>
    <p:sldId id="316" r:id="rId6"/>
    <p:sldId id="257" r:id="rId7"/>
    <p:sldId id="347" r:id="rId8"/>
    <p:sldId id="348" r:id="rId9"/>
    <p:sldId id="349" r:id="rId10"/>
    <p:sldId id="352" r:id="rId11"/>
    <p:sldId id="353" r:id="rId12"/>
    <p:sldId id="304" r:id="rId13"/>
    <p:sldId id="334" r:id="rId14"/>
    <p:sldId id="258" r:id="rId15"/>
    <p:sldId id="337" r:id="rId16"/>
    <p:sldId id="301" r:id="rId17"/>
    <p:sldId id="357" r:id="rId18"/>
    <p:sldId id="358" r:id="rId19"/>
    <p:sldId id="359" r:id="rId20"/>
    <p:sldId id="360" r:id="rId21"/>
    <p:sldId id="281" r:id="rId22"/>
    <p:sldId id="338" r:id="rId23"/>
    <p:sldId id="356" r:id="rId24"/>
    <p:sldId id="361" r:id="rId25"/>
    <p:sldId id="305" r:id="rId26"/>
    <p:sldId id="307" r:id="rId27"/>
    <p:sldId id="339" r:id="rId28"/>
    <p:sldId id="335" r:id="rId29"/>
    <p:sldId id="340" r:id="rId30"/>
    <p:sldId id="310" r:id="rId31"/>
    <p:sldId id="341" r:id="rId32"/>
    <p:sldId id="333" r:id="rId33"/>
    <p:sldId id="365" r:id="rId34"/>
    <p:sldId id="362" r:id="rId35"/>
    <p:sldId id="363" r:id="rId36"/>
    <p:sldId id="364" r:id="rId37"/>
    <p:sldId id="355" r:id="rId38"/>
    <p:sldId id="27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kumar Rajput" initials="R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196" autoAdjust="0"/>
  </p:normalViewPr>
  <p:slideViewPr>
    <p:cSldViewPr snapToGrid="0">
      <p:cViewPr varScale="1">
        <p:scale>
          <a:sx n="85" d="100"/>
          <a:sy n="85" d="100"/>
        </p:scale>
        <p:origin x="58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F7FB6-EDE1-482E-BECF-B59A510FB7F4}" type="datetimeFigureOut">
              <a:rPr lang="en-IN" smtClean="0"/>
              <a:t>14-05-2024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1E1F9-520D-47B7-A3B0-3D1F07967D2B}" type="slidenum">
              <a:rPr lang="en-IN" smtClean="0"/>
              <a:t>‹#›</a:t>
            </a:fld>
            <a:endParaRPr lang="en-IN"/>
          </a:p>
        </p:txBody>
      </p:sp>
    </p:spTree>
    <p:extLst>
      <p:ext uri="{BB962C8B-B14F-4D97-AF65-F5344CB8AC3E}">
        <p14:creationId xmlns:p14="http://schemas.microsoft.com/office/powerpoint/2010/main" val="4159028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F1E1F9-520D-47B7-A3B0-3D1F07967D2B}" type="slidenum">
              <a:rPr lang="en-IN" smtClean="0"/>
              <a:t>29</a:t>
            </a:fld>
            <a:endParaRPr lang="en-IN"/>
          </a:p>
        </p:txBody>
      </p:sp>
    </p:spTree>
    <p:extLst>
      <p:ext uri="{BB962C8B-B14F-4D97-AF65-F5344CB8AC3E}">
        <p14:creationId xmlns:p14="http://schemas.microsoft.com/office/powerpoint/2010/main" val="400296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461EF-8FF1-45DC-29E9-EE2A9EDEE3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3EF864E-063C-CD0F-6CE7-86E576266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73BF3D-B763-C151-918C-1CD2E9DA130F}"/>
              </a:ext>
            </a:extLst>
          </p:cNvPr>
          <p:cNvSpPr>
            <a:spLocks noGrp="1"/>
          </p:cNvSpPr>
          <p:nvPr>
            <p:ph type="dt" sz="half" idx="10"/>
          </p:nvPr>
        </p:nvSpPr>
        <p:spPr/>
        <p:txBody>
          <a:bodyPr/>
          <a:lstStyle/>
          <a:p>
            <a:fld id="{9E9EE2D8-7FB2-4BAA-846F-AE3221053CCD}" type="datetimeFigureOut">
              <a:rPr lang="en-IN" smtClean="0"/>
              <a:t>14-05-2024</a:t>
            </a:fld>
            <a:endParaRPr lang="en-IN" dirty="0"/>
          </a:p>
        </p:txBody>
      </p:sp>
      <p:sp>
        <p:nvSpPr>
          <p:cNvPr id="5" name="Footer Placeholder 4">
            <a:extLst>
              <a:ext uri="{FF2B5EF4-FFF2-40B4-BE49-F238E27FC236}">
                <a16:creationId xmlns:a16="http://schemas.microsoft.com/office/drawing/2014/main" id="{28947859-0DFB-B376-4972-94C5AEC187E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6B52987-224C-1E43-E15D-86BF02A8675D}"/>
              </a:ext>
            </a:extLst>
          </p:cNvPr>
          <p:cNvSpPr>
            <a:spLocks noGrp="1"/>
          </p:cNvSpPr>
          <p:nvPr>
            <p:ph type="sldNum" sz="quarter" idx="12"/>
          </p:nvPr>
        </p:nvSpPr>
        <p:spPr/>
        <p:txBody>
          <a:bodyPr/>
          <a:lstStyle/>
          <a:p>
            <a:fld id="{3764E0F1-F605-45E2-B8F7-548DC8F4C0A4}" type="slidenum">
              <a:rPr lang="en-IN" smtClean="0"/>
              <a:t>‹#›</a:t>
            </a:fld>
            <a:endParaRPr lang="en-IN" dirty="0"/>
          </a:p>
        </p:txBody>
      </p:sp>
    </p:spTree>
    <p:extLst>
      <p:ext uri="{BB962C8B-B14F-4D97-AF65-F5344CB8AC3E}">
        <p14:creationId xmlns:p14="http://schemas.microsoft.com/office/powerpoint/2010/main" val="303175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D296-8694-93EB-9390-C3E10FB7AEB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9E8C7B-2B95-234B-F699-C5C41DFD11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3EFF68-4AFE-D67A-5AF5-4515E8CFF468}"/>
              </a:ext>
            </a:extLst>
          </p:cNvPr>
          <p:cNvSpPr>
            <a:spLocks noGrp="1"/>
          </p:cNvSpPr>
          <p:nvPr>
            <p:ph type="dt" sz="half" idx="10"/>
          </p:nvPr>
        </p:nvSpPr>
        <p:spPr/>
        <p:txBody>
          <a:bodyPr/>
          <a:lstStyle/>
          <a:p>
            <a:fld id="{9E9EE2D8-7FB2-4BAA-846F-AE3221053CCD}" type="datetimeFigureOut">
              <a:rPr lang="en-IN" smtClean="0"/>
              <a:t>14-05-2024</a:t>
            </a:fld>
            <a:endParaRPr lang="en-IN" dirty="0"/>
          </a:p>
        </p:txBody>
      </p:sp>
      <p:sp>
        <p:nvSpPr>
          <p:cNvPr id="5" name="Footer Placeholder 4">
            <a:extLst>
              <a:ext uri="{FF2B5EF4-FFF2-40B4-BE49-F238E27FC236}">
                <a16:creationId xmlns:a16="http://schemas.microsoft.com/office/drawing/2014/main" id="{09D185AA-0269-4F4F-8070-14743EBDFB3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2C05704-0B22-5009-307D-EAD35C7F9D40}"/>
              </a:ext>
            </a:extLst>
          </p:cNvPr>
          <p:cNvSpPr>
            <a:spLocks noGrp="1"/>
          </p:cNvSpPr>
          <p:nvPr>
            <p:ph type="sldNum" sz="quarter" idx="12"/>
          </p:nvPr>
        </p:nvSpPr>
        <p:spPr/>
        <p:txBody>
          <a:bodyPr/>
          <a:lstStyle/>
          <a:p>
            <a:fld id="{3764E0F1-F605-45E2-B8F7-548DC8F4C0A4}" type="slidenum">
              <a:rPr lang="en-IN" smtClean="0"/>
              <a:t>‹#›</a:t>
            </a:fld>
            <a:endParaRPr lang="en-IN" dirty="0"/>
          </a:p>
        </p:txBody>
      </p:sp>
    </p:spTree>
    <p:extLst>
      <p:ext uri="{BB962C8B-B14F-4D97-AF65-F5344CB8AC3E}">
        <p14:creationId xmlns:p14="http://schemas.microsoft.com/office/powerpoint/2010/main" val="2691000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BECE16-8629-B2B4-1285-A7B271BF67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2EA946-0314-2CCD-BD08-15C475767E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259D1-213B-BEEA-D2EC-F9FE29A1FA45}"/>
              </a:ext>
            </a:extLst>
          </p:cNvPr>
          <p:cNvSpPr>
            <a:spLocks noGrp="1"/>
          </p:cNvSpPr>
          <p:nvPr>
            <p:ph type="dt" sz="half" idx="10"/>
          </p:nvPr>
        </p:nvSpPr>
        <p:spPr/>
        <p:txBody>
          <a:bodyPr/>
          <a:lstStyle/>
          <a:p>
            <a:fld id="{9E9EE2D8-7FB2-4BAA-846F-AE3221053CCD}" type="datetimeFigureOut">
              <a:rPr lang="en-IN" smtClean="0"/>
              <a:t>14-05-2024</a:t>
            </a:fld>
            <a:endParaRPr lang="en-IN" dirty="0"/>
          </a:p>
        </p:txBody>
      </p:sp>
      <p:sp>
        <p:nvSpPr>
          <p:cNvPr id="5" name="Footer Placeholder 4">
            <a:extLst>
              <a:ext uri="{FF2B5EF4-FFF2-40B4-BE49-F238E27FC236}">
                <a16:creationId xmlns:a16="http://schemas.microsoft.com/office/drawing/2014/main" id="{8AA5F0F6-C830-AA1A-AD1E-C8148BCD25E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0736E5C-88F1-B512-09C0-D22864CDBD94}"/>
              </a:ext>
            </a:extLst>
          </p:cNvPr>
          <p:cNvSpPr>
            <a:spLocks noGrp="1"/>
          </p:cNvSpPr>
          <p:nvPr>
            <p:ph type="sldNum" sz="quarter" idx="12"/>
          </p:nvPr>
        </p:nvSpPr>
        <p:spPr/>
        <p:txBody>
          <a:bodyPr/>
          <a:lstStyle/>
          <a:p>
            <a:fld id="{3764E0F1-F605-45E2-B8F7-548DC8F4C0A4}" type="slidenum">
              <a:rPr lang="en-IN" smtClean="0"/>
              <a:t>‹#›</a:t>
            </a:fld>
            <a:endParaRPr lang="en-IN" dirty="0"/>
          </a:p>
        </p:txBody>
      </p:sp>
    </p:spTree>
    <p:extLst>
      <p:ext uri="{BB962C8B-B14F-4D97-AF65-F5344CB8AC3E}">
        <p14:creationId xmlns:p14="http://schemas.microsoft.com/office/powerpoint/2010/main" val="505474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8603A-ACBA-D932-BB2C-43928F2BF2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9B5A15-D480-5662-E4B5-003C863209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C3C9B0-9D8C-3EE7-6D70-F4164EDA508F}"/>
              </a:ext>
            </a:extLst>
          </p:cNvPr>
          <p:cNvSpPr>
            <a:spLocks noGrp="1"/>
          </p:cNvSpPr>
          <p:nvPr>
            <p:ph type="dt" sz="half" idx="10"/>
          </p:nvPr>
        </p:nvSpPr>
        <p:spPr/>
        <p:txBody>
          <a:bodyPr/>
          <a:lstStyle/>
          <a:p>
            <a:fld id="{9E9EE2D8-7FB2-4BAA-846F-AE3221053CCD}" type="datetimeFigureOut">
              <a:rPr lang="en-IN" smtClean="0"/>
              <a:t>14-05-2024</a:t>
            </a:fld>
            <a:endParaRPr lang="en-IN" dirty="0"/>
          </a:p>
        </p:txBody>
      </p:sp>
      <p:sp>
        <p:nvSpPr>
          <p:cNvPr id="5" name="Footer Placeholder 4">
            <a:extLst>
              <a:ext uri="{FF2B5EF4-FFF2-40B4-BE49-F238E27FC236}">
                <a16:creationId xmlns:a16="http://schemas.microsoft.com/office/drawing/2014/main" id="{A7A80F90-1500-F223-7BEE-069F79D7636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92531D3-C058-ACB4-80D0-2D85A44D18CF}"/>
              </a:ext>
            </a:extLst>
          </p:cNvPr>
          <p:cNvSpPr>
            <a:spLocks noGrp="1"/>
          </p:cNvSpPr>
          <p:nvPr>
            <p:ph type="sldNum" sz="quarter" idx="12"/>
          </p:nvPr>
        </p:nvSpPr>
        <p:spPr/>
        <p:txBody>
          <a:bodyPr/>
          <a:lstStyle/>
          <a:p>
            <a:fld id="{3764E0F1-F605-45E2-B8F7-548DC8F4C0A4}" type="slidenum">
              <a:rPr lang="en-IN" smtClean="0"/>
              <a:t>‹#›</a:t>
            </a:fld>
            <a:endParaRPr lang="en-IN" dirty="0"/>
          </a:p>
        </p:txBody>
      </p:sp>
    </p:spTree>
    <p:extLst>
      <p:ext uri="{BB962C8B-B14F-4D97-AF65-F5344CB8AC3E}">
        <p14:creationId xmlns:p14="http://schemas.microsoft.com/office/powerpoint/2010/main" val="13788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B30B-26FF-9F5B-5D43-478345EE48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7A3DD5-4B63-8E60-48CD-64B80D874D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5AD76C-82B8-BC80-091C-F55B9D7767D0}"/>
              </a:ext>
            </a:extLst>
          </p:cNvPr>
          <p:cNvSpPr>
            <a:spLocks noGrp="1"/>
          </p:cNvSpPr>
          <p:nvPr>
            <p:ph type="dt" sz="half" idx="10"/>
          </p:nvPr>
        </p:nvSpPr>
        <p:spPr/>
        <p:txBody>
          <a:bodyPr/>
          <a:lstStyle/>
          <a:p>
            <a:fld id="{9E9EE2D8-7FB2-4BAA-846F-AE3221053CCD}" type="datetimeFigureOut">
              <a:rPr lang="en-IN" smtClean="0"/>
              <a:t>14-05-2024</a:t>
            </a:fld>
            <a:endParaRPr lang="en-IN" dirty="0"/>
          </a:p>
        </p:txBody>
      </p:sp>
      <p:sp>
        <p:nvSpPr>
          <p:cNvPr id="5" name="Footer Placeholder 4">
            <a:extLst>
              <a:ext uri="{FF2B5EF4-FFF2-40B4-BE49-F238E27FC236}">
                <a16:creationId xmlns:a16="http://schemas.microsoft.com/office/drawing/2014/main" id="{A5642A61-5185-762A-0D5D-0A5EBB175B4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95CDCCA-CF23-1C06-F1F3-CE1F4393BDBD}"/>
              </a:ext>
            </a:extLst>
          </p:cNvPr>
          <p:cNvSpPr>
            <a:spLocks noGrp="1"/>
          </p:cNvSpPr>
          <p:nvPr>
            <p:ph type="sldNum" sz="quarter" idx="12"/>
          </p:nvPr>
        </p:nvSpPr>
        <p:spPr/>
        <p:txBody>
          <a:bodyPr/>
          <a:lstStyle/>
          <a:p>
            <a:fld id="{3764E0F1-F605-45E2-B8F7-548DC8F4C0A4}" type="slidenum">
              <a:rPr lang="en-IN" smtClean="0"/>
              <a:t>‹#›</a:t>
            </a:fld>
            <a:endParaRPr lang="en-IN" dirty="0"/>
          </a:p>
        </p:txBody>
      </p:sp>
    </p:spTree>
    <p:extLst>
      <p:ext uri="{BB962C8B-B14F-4D97-AF65-F5344CB8AC3E}">
        <p14:creationId xmlns:p14="http://schemas.microsoft.com/office/powerpoint/2010/main" val="30067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52E8-5D4B-8CC1-4650-71D03CCD12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E10CCE-1241-F1BD-AD38-3F2480AD0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A6DDBB-9935-AAE5-A527-D9564B1725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5644D5-41D2-63A7-E880-B82982898804}"/>
              </a:ext>
            </a:extLst>
          </p:cNvPr>
          <p:cNvSpPr>
            <a:spLocks noGrp="1"/>
          </p:cNvSpPr>
          <p:nvPr>
            <p:ph type="dt" sz="half" idx="10"/>
          </p:nvPr>
        </p:nvSpPr>
        <p:spPr/>
        <p:txBody>
          <a:bodyPr/>
          <a:lstStyle/>
          <a:p>
            <a:fld id="{9E9EE2D8-7FB2-4BAA-846F-AE3221053CCD}" type="datetimeFigureOut">
              <a:rPr lang="en-IN" smtClean="0"/>
              <a:t>14-05-2024</a:t>
            </a:fld>
            <a:endParaRPr lang="en-IN" dirty="0"/>
          </a:p>
        </p:txBody>
      </p:sp>
      <p:sp>
        <p:nvSpPr>
          <p:cNvPr id="6" name="Footer Placeholder 5">
            <a:extLst>
              <a:ext uri="{FF2B5EF4-FFF2-40B4-BE49-F238E27FC236}">
                <a16:creationId xmlns:a16="http://schemas.microsoft.com/office/drawing/2014/main" id="{69EDE5DC-A2D5-7BE1-78B2-8D8D9A74539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AE81D8F-6628-6807-9464-F27D27AB4446}"/>
              </a:ext>
            </a:extLst>
          </p:cNvPr>
          <p:cNvSpPr>
            <a:spLocks noGrp="1"/>
          </p:cNvSpPr>
          <p:nvPr>
            <p:ph type="sldNum" sz="quarter" idx="12"/>
          </p:nvPr>
        </p:nvSpPr>
        <p:spPr/>
        <p:txBody>
          <a:bodyPr/>
          <a:lstStyle/>
          <a:p>
            <a:fld id="{3764E0F1-F605-45E2-B8F7-548DC8F4C0A4}" type="slidenum">
              <a:rPr lang="en-IN" smtClean="0"/>
              <a:t>‹#›</a:t>
            </a:fld>
            <a:endParaRPr lang="en-IN" dirty="0"/>
          </a:p>
        </p:txBody>
      </p:sp>
    </p:spTree>
    <p:extLst>
      <p:ext uri="{BB962C8B-B14F-4D97-AF65-F5344CB8AC3E}">
        <p14:creationId xmlns:p14="http://schemas.microsoft.com/office/powerpoint/2010/main" val="1562171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B4A9-0A50-1DDE-9879-4E700859E73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FB9FB6-9C44-FE96-0E97-FB40B2DB8F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3C7CC9-E845-2064-8B3D-FDF05C6B3D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038CE7-EDCA-9813-E2A4-9D69609772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2023CF-1D72-C2B2-45C2-D2521602F5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BB0800-FA71-88A4-1CFE-909EA333EC81}"/>
              </a:ext>
            </a:extLst>
          </p:cNvPr>
          <p:cNvSpPr>
            <a:spLocks noGrp="1"/>
          </p:cNvSpPr>
          <p:nvPr>
            <p:ph type="dt" sz="half" idx="10"/>
          </p:nvPr>
        </p:nvSpPr>
        <p:spPr/>
        <p:txBody>
          <a:bodyPr/>
          <a:lstStyle/>
          <a:p>
            <a:fld id="{9E9EE2D8-7FB2-4BAA-846F-AE3221053CCD}" type="datetimeFigureOut">
              <a:rPr lang="en-IN" smtClean="0"/>
              <a:t>14-05-2024</a:t>
            </a:fld>
            <a:endParaRPr lang="en-IN" dirty="0"/>
          </a:p>
        </p:txBody>
      </p:sp>
      <p:sp>
        <p:nvSpPr>
          <p:cNvPr id="8" name="Footer Placeholder 7">
            <a:extLst>
              <a:ext uri="{FF2B5EF4-FFF2-40B4-BE49-F238E27FC236}">
                <a16:creationId xmlns:a16="http://schemas.microsoft.com/office/drawing/2014/main" id="{02B06C33-9D72-D548-246B-F3C5F9A5459C}"/>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D3F7BF28-0BAE-AC87-9B35-0D70F584E0D9}"/>
              </a:ext>
            </a:extLst>
          </p:cNvPr>
          <p:cNvSpPr>
            <a:spLocks noGrp="1"/>
          </p:cNvSpPr>
          <p:nvPr>
            <p:ph type="sldNum" sz="quarter" idx="12"/>
          </p:nvPr>
        </p:nvSpPr>
        <p:spPr/>
        <p:txBody>
          <a:bodyPr/>
          <a:lstStyle/>
          <a:p>
            <a:fld id="{3764E0F1-F605-45E2-B8F7-548DC8F4C0A4}" type="slidenum">
              <a:rPr lang="en-IN" smtClean="0"/>
              <a:t>‹#›</a:t>
            </a:fld>
            <a:endParaRPr lang="en-IN" dirty="0"/>
          </a:p>
        </p:txBody>
      </p:sp>
    </p:spTree>
    <p:extLst>
      <p:ext uri="{BB962C8B-B14F-4D97-AF65-F5344CB8AC3E}">
        <p14:creationId xmlns:p14="http://schemas.microsoft.com/office/powerpoint/2010/main" val="1195222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3BE5-AA7C-A1EC-4FFA-123EC4DA26B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2E50E3-24CF-AA74-127A-9376BFF64B8B}"/>
              </a:ext>
            </a:extLst>
          </p:cNvPr>
          <p:cNvSpPr>
            <a:spLocks noGrp="1"/>
          </p:cNvSpPr>
          <p:nvPr>
            <p:ph type="dt" sz="half" idx="10"/>
          </p:nvPr>
        </p:nvSpPr>
        <p:spPr/>
        <p:txBody>
          <a:bodyPr/>
          <a:lstStyle/>
          <a:p>
            <a:fld id="{9E9EE2D8-7FB2-4BAA-846F-AE3221053CCD}" type="datetimeFigureOut">
              <a:rPr lang="en-IN" smtClean="0"/>
              <a:t>14-05-2024</a:t>
            </a:fld>
            <a:endParaRPr lang="en-IN" dirty="0"/>
          </a:p>
        </p:txBody>
      </p:sp>
      <p:sp>
        <p:nvSpPr>
          <p:cNvPr id="4" name="Footer Placeholder 3">
            <a:extLst>
              <a:ext uri="{FF2B5EF4-FFF2-40B4-BE49-F238E27FC236}">
                <a16:creationId xmlns:a16="http://schemas.microsoft.com/office/drawing/2014/main" id="{B2332D86-B4E2-6C96-41B0-9D94DA153469}"/>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74FBD472-CD14-59FC-AD9F-FAE704496300}"/>
              </a:ext>
            </a:extLst>
          </p:cNvPr>
          <p:cNvSpPr>
            <a:spLocks noGrp="1"/>
          </p:cNvSpPr>
          <p:nvPr>
            <p:ph type="sldNum" sz="quarter" idx="12"/>
          </p:nvPr>
        </p:nvSpPr>
        <p:spPr/>
        <p:txBody>
          <a:bodyPr/>
          <a:lstStyle/>
          <a:p>
            <a:fld id="{3764E0F1-F605-45E2-B8F7-548DC8F4C0A4}" type="slidenum">
              <a:rPr lang="en-IN" smtClean="0"/>
              <a:t>‹#›</a:t>
            </a:fld>
            <a:endParaRPr lang="en-IN" dirty="0"/>
          </a:p>
        </p:txBody>
      </p:sp>
    </p:spTree>
    <p:extLst>
      <p:ext uri="{BB962C8B-B14F-4D97-AF65-F5344CB8AC3E}">
        <p14:creationId xmlns:p14="http://schemas.microsoft.com/office/powerpoint/2010/main" val="395339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02ACF-7959-A931-AB7F-577DA5160A47}"/>
              </a:ext>
            </a:extLst>
          </p:cNvPr>
          <p:cNvSpPr>
            <a:spLocks noGrp="1"/>
          </p:cNvSpPr>
          <p:nvPr>
            <p:ph type="dt" sz="half" idx="10"/>
          </p:nvPr>
        </p:nvSpPr>
        <p:spPr/>
        <p:txBody>
          <a:bodyPr/>
          <a:lstStyle/>
          <a:p>
            <a:fld id="{9E9EE2D8-7FB2-4BAA-846F-AE3221053CCD}" type="datetimeFigureOut">
              <a:rPr lang="en-IN" smtClean="0"/>
              <a:t>14-05-2024</a:t>
            </a:fld>
            <a:endParaRPr lang="en-IN" dirty="0"/>
          </a:p>
        </p:txBody>
      </p:sp>
      <p:sp>
        <p:nvSpPr>
          <p:cNvPr id="3" name="Footer Placeholder 2">
            <a:extLst>
              <a:ext uri="{FF2B5EF4-FFF2-40B4-BE49-F238E27FC236}">
                <a16:creationId xmlns:a16="http://schemas.microsoft.com/office/drawing/2014/main" id="{BC7CE70A-2C85-1AF2-D450-35BDECB188E9}"/>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B3E2D6A5-7713-DC1E-5698-61CE2A00E9EF}"/>
              </a:ext>
            </a:extLst>
          </p:cNvPr>
          <p:cNvSpPr>
            <a:spLocks noGrp="1"/>
          </p:cNvSpPr>
          <p:nvPr>
            <p:ph type="sldNum" sz="quarter" idx="12"/>
          </p:nvPr>
        </p:nvSpPr>
        <p:spPr/>
        <p:txBody>
          <a:bodyPr/>
          <a:lstStyle/>
          <a:p>
            <a:fld id="{3764E0F1-F605-45E2-B8F7-548DC8F4C0A4}" type="slidenum">
              <a:rPr lang="en-IN" smtClean="0"/>
              <a:t>‹#›</a:t>
            </a:fld>
            <a:endParaRPr lang="en-IN" dirty="0"/>
          </a:p>
        </p:txBody>
      </p:sp>
    </p:spTree>
    <p:extLst>
      <p:ext uri="{BB962C8B-B14F-4D97-AF65-F5344CB8AC3E}">
        <p14:creationId xmlns:p14="http://schemas.microsoft.com/office/powerpoint/2010/main" val="569760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804C-E107-D4E7-B837-2BD8982E90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208DA2-9769-E209-C98E-5CBB58F14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EEA2D08-243C-6A32-264D-E8F77041D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B870D3-7CA5-44AC-FAEC-52FE6C34D022}"/>
              </a:ext>
            </a:extLst>
          </p:cNvPr>
          <p:cNvSpPr>
            <a:spLocks noGrp="1"/>
          </p:cNvSpPr>
          <p:nvPr>
            <p:ph type="dt" sz="half" idx="10"/>
          </p:nvPr>
        </p:nvSpPr>
        <p:spPr/>
        <p:txBody>
          <a:bodyPr/>
          <a:lstStyle/>
          <a:p>
            <a:fld id="{9E9EE2D8-7FB2-4BAA-846F-AE3221053CCD}" type="datetimeFigureOut">
              <a:rPr lang="en-IN" smtClean="0"/>
              <a:t>14-05-2024</a:t>
            </a:fld>
            <a:endParaRPr lang="en-IN" dirty="0"/>
          </a:p>
        </p:txBody>
      </p:sp>
      <p:sp>
        <p:nvSpPr>
          <p:cNvPr id="6" name="Footer Placeholder 5">
            <a:extLst>
              <a:ext uri="{FF2B5EF4-FFF2-40B4-BE49-F238E27FC236}">
                <a16:creationId xmlns:a16="http://schemas.microsoft.com/office/drawing/2014/main" id="{70CC958E-3343-17ED-37E5-AF4D5BCA8E3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604EA87-1440-90DA-8319-BDEDF32A5A6A}"/>
              </a:ext>
            </a:extLst>
          </p:cNvPr>
          <p:cNvSpPr>
            <a:spLocks noGrp="1"/>
          </p:cNvSpPr>
          <p:nvPr>
            <p:ph type="sldNum" sz="quarter" idx="12"/>
          </p:nvPr>
        </p:nvSpPr>
        <p:spPr/>
        <p:txBody>
          <a:bodyPr/>
          <a:lstStyle/>
          <a:p>
            <a:fld id="{3764E0F1-F605-45E2-B8F7-548DC8F4C0A4}" type="slidenum">
              <a:rPr lang="en-IN" smtClean="0"/>
              <a:t>‹#›</a:t>
            </a:fld>
            <a:endParaRPr lang="en-IN" dirty="0"/>
          </a:p>
        </p:txBody>
      </p:sp>
    </p:spTree>
    <p:extLst>
      <p:ext uri="{BB962C8B-B14F-4D97-AF65-F5344CB8AC3E}">
        <p14:creationId xmlns:p14="http://schemas.microsoft.com/office/powerpoint/2010/main" val="1510540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FA15-60F6-C486-618C-DA92C3729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A5B58AE-BF89-CCFD-2C34-C31434C151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A847BBFF-4632-52CF-1DDB-B6CCA8A5C9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064360-23C6-7138-2EDA-422D2DF733B2}"/>
              </a:ext>
            </a:extLst>
          </p:cNvPr>
          <p:cNvSpPr>
            <a:spLocks noGrp="1"/>
          </p:cNvSpPr>
          <p:nvPr>
            <p:ph type="dt" sz="half" idx="10"/>
          </p:nvPr>
        </p:nvSpPr>
        <p:spPr/>
        <p:txBody>
          <a:bodyPr/>
          <a:lstStyle/>
          <a:p>
            <a:fld id="{9E9EE2D8-7FB2-4BAA-846F-AE3221053CCD}" type="datetimeFigureOut">
              <a:rPr lang="en-IN" smtClean="0"/>
              <a:t>14-05-2024</a:t>
            </a:fld>
            <a:endParaRPr lang="en-IN" dirty="0"/>
          </a:p>
        </p:txBody>
      </p:sp>
      <p:sp>
        <p:nvSpPr>
          <p:cNvPr id="6" name="Footer Placeholder 5">
            <a:extLst>
              <a:ext uri="{FF2B5EF4-FFF2-40B4-BE49-F238E27FC236}">
                <a16:creationId xmlns:a16="http://schemas.microsoft.com/office/drawing/2014/main" id="{CF1E9237-E4E5-6DDF-47BD-E3D3D111DA4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31B8C93-4ACD-254A-1CC5-47DAE4EF6496}"/>
              </a:ext>
            </a:extLst>
          </p:cNvPr>
          <p:cNvSpPr>
            <a:spLocks noGrp="1"/>
          </p:cNvSpPr>
          <p:nvPr>
            <p:ph type="sldNum" sz="quarter" idx="12"/>
          </p:nvPr>
        </p:nvSpPr>
        <p:spPr/>
        <p:txBody>
          <a:bodyPr/>
          <a:lstStyle/>
          <a:p>
            <a:fld id="{3764E0F1-F605-45E2-B8F7-548DC8F4C0A4}" type="slidenum">
              <a:rPr lang="en-IN" smtClean="0"/>
              <a:t>‹#›</a:t>
            </a:fld>
            <a:endParaRPr lang="en-IN" dirty="0"/>
          </a:p>
        </p:txBody>
      </p:sp>
    </p:spTree>
    <p:extLst>
      <p:ext uri="{BB962C8B-B14F-4D97-AF65-F5344CB8AC3E}">
        <p14:creationId xmlns:p14="http://schemas.microsoft.com/office/powerpoint/2010/main" val="63602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903F77-9213-9ABB-928C-CA23C68CB1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196ABB-3C6A-E53E-6789-07E2142BD2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5E318E-3B30-3F3A-601F-E247CC911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EE2D8-7FB2-4BAA-846F-AE3221053CCD}" type="datetimeFigureOut">
              <a:rPr lang="en-IN" smtClean="0"/>
              <a:t>14-05-2024</a:t>
            </a:fld>
            <a:endParaRPr lang="en-IN" dirty="0"/>
          </a:p>
        </p:txBody>
      </p:sp>
      <p:sp>
        <p:nvSpPr>
          <p:cNvPr id="5" name="Footer Placeholder 4">
            <a:extLst>
              <a:ext uri="{FF2B5EF4-FFF2-40B4-BE49-F238E27FC236}">
                <a16:creationId xmlns:a16="http://schemas.microsoft.com/office/drawing/2014/main" id="{A3A03807-4CF1-F950-B427-774E0984C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B0C81BE0-BC1B-3D4E-2861-52608B12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4E0F1-F605-45E2-B8F7-548DC8F4C0A4}" type="slidenum">
              <a:rPr lang="en-IN" smtClean="0"/>
              <a:t>‹#›</a:t>
            </a:fld>
            <a:endParaRPr lang="en-IN" dirty="0"/>
          </a:p>
        </p:txBody>
      </p:sp>
    </p:spTree>
    <p:extLst>
      <p:ext uri="{BB962C8B-B14F-4D97-AF65-F5344CB8AC3E}">
        <p14:creationId xmlns:p14="http://schemas.microsoft.com/office/powerpoint/2010/main" val="879858902"/>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https://www.mongodb.com/" TargetMode="External"/><Relationship Id="rId3" Type="http://schemas.openxmlformats.org/officeDocument/2006/relationships/hyperlink" Target="https://nodejs.org/en/docs/" TargetMode="External"/><Relationship Id="rId7" Type="http://schemas.openxmlformats.org/officeDocument/2006/relationships/hyperlink" Target="https://docs.npmjs.com/" TargetMode="External"/><Relationship Id="rId2" Type="http://schemas.openxmlformats.org/officeDocument/2006/relationships/hyperlink" Target="http://www.w3schools.com/html/" TargetMode="External"/><Relationship Id="rId1" Type="http://schemas.openxmlformats.org/officeDocument/2006/relationships/slideLayout" Target="../slideLayouts/slideLayout4.xml"/><Relationship Id="rId6" Type="http://schemas.openxmlformats.org/officeDocument/2006/relationships/hyperlink" Target="https://developer.mozilla.org/en-US/docs/Web/JavaScript" TargetMode="External"/><Relationship Id="rId5" Type="http://schemas.openxmlformats.org/officeDocument/2006/relationships/hyperlink" Target="https://expressjs.com/en/5x/api.html" TargetMode="External"/><Relationship Id="rId4" Type="http://schemas.openxmlformats.org/officeDocument/2006/relationships/hyperlink" Target="https://developer.mozilla.org/en-US/docs/Web/CSS" TargetMode="External"/><Relationship Id="rId9" Type="http://schemas.openxmlformats.org/officeDocument/2006/relationships/hyperlink" Target="https://legacy.reactjs.org/docs/getting-started.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611905" y="4852414"/>
            <a:ext cx="6499411" cy="1073256"/>
          </a:xfrm>
        </p:spPr>
        <p:txBody>
          <a:bodyPr>
            <a:normAutofit/>
          </a:bodyPr>
          <a:lstStyle/>
          <a:p>
            <a:r>
              <a:rPr lang="en-IN" sz="2800" dirty="0">
                <a:latin typeface="Times New Roman" panose="02020603050405020304" pitchFamily="18" charset="0"/>
                <a:cs typeface="Times New Roman" panose="02020603050405020304" pitchFamily="18" charset="0"/>
                <a:sym typeface="+mn-ea"/>
              </a:rPr>
              <a:t>Prepared by :</a:t>
            </a:r>
            <a:r>
              <a:rPr lang="en-IN" b="1" dirty="0">
                <a:latin typeface="Times New Roman" panose="02020603050405020304" pitchFamily="18" charset="0"/>
                <a:cs typeface="Times New Roman" panose="02020603050405020304" pitchFamily="18" charset="0"/>
              </a:rPr>
              <a:t>Rajkumar Rajput </a:t>
            </a:r>
          </a:p>
          <a:p>
            <a:r>
              <a:rPr lang="en-IN" b="1" dirty="0">
                <a:latin typeface="Times New Roman" panose="02020603050405020304" pitchFamily="18" charset="0"/>
                <a:cs typeface="Times New Roman" panose="02020603050405020304" pitchFamily="18" charset="0"/>
              </a:rPr>
              <a:t>              M210666CA</a:t>
            </a:r>
          </a:p>
          <a:p>
            <a:endParaRPr lang="en-IN" b="1" dirty="0"/>
          </a:p>
        </p:txBody>
      </p:sp>
      <p:sp>
        <p:nvSpPr>
          <p:cNvPr id="4" name="Text Box 3"/>
          <p:cNvSpPr txBox="1"/>
          <p:nvPr/>
        </p:nvSpPr>
        <p:spPr>
          <a:xfrm>
            <a:off x="1288172" y="1042298"/>
            <a:ext cx="9615656" cy="2862322"/>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sym typeface="+mn-ea"/>
              </a:rPr>
              <a:t>National institute of technology Calicut</a:t>
            </a:r>
            <a:br>
              <a:rPr lang="en-US" sz="3600" dirty="0">
                <a:latin typeface="Times New Roman" panose="02020603050405020304" pitchFamily="18" charset="0"/>
                <a:cs typeface="Times New Roman" panose="02020603050405020304" pitchFamily="18" charset="0"/>
                <a:sym typeface="+mn-ea"/>
              </a:rPr>
            </a:br>
            <a:br>
              <a:rPr lang="en-US" sz="3600" dirty="0">
                <a:latin typeface="Times New Roman" panose="02020603050405020304" pitchFamily="18" charset="0"/>
                <a:cs typeface="Times New Roman" panose="02020603050405020304" pitchFamily="18" charset="0"/>
                <a:sym typeface="+mn-ea"/>
              </a:rPr>
            </a:br>
            <a:r>
              <a:rPr lang="en-US" sz="3200" dirty="0">
                <a:latin typeface="Times New Roman" panose="02020603050405020304" pitchFamily="18" charset="0"/>
                <a:cs typeface="Times New Roman" panose="02020603050405020304" pitchFamily="18" charset="0"/>
                <a:sym typeface="+mn-ea"/>
              </a:rPr>
              <a:t>NITC PLACEMENT WEBSITE</a:t>
            </a:r>
            <a:br>
              <a:rPr lang="en-US" sz="3200" dirty="0">
                <a:latin typeface="Times New Roman" panose="02020603050405020304" pitchFamily="18" charset="0"/>
                <a:cs typeface="Times New Roman" panose="02020603050405020304" pitchFamily="18" charset="0"/>
                <a:sym typeface="+mn-ea"/>
              </a:rPr>
            </a:br>
            <a:br>
              <a:rPr lang="en-US" sz="3600" b="1" dirty="0">
                <a:latin typeface="Times New Roman" panose="02020603050405020304" pitchFamily="18" charset="0"/>
                <a:cs typeface="Times New Roman" panose="02020603050405020304" pitchFamily="18" charset="0"/>
                <a:sym typeface="+mn-ea"/>
              </a:rPr>
            </a:br>
            <a:r>
              <a:rPr lang="en-IN" altLang="en-US" sz="3200" b="1" dirty="0">
                <a:latin typeface="Times New Roman" panose="02020603050405020304" pitchFamily="18" charset="0"/>
                <a:cs typeface="Times New Roman" panose="02020603050405020304" pitchFamily="18" charset="0"/>
                <a:sym typeface="+mn-ea"/>
              </a:rPr>
              <a:t>Guided by : Dr . GOPAKUMAR G</a:t>
            </a:r>
            <a:endParaRPr lang="en-US" sz="3600" b="1" dirty="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31138629-E631-2981-02B0-0BCD9B5AD941}"/>
            </a:ext>
          </a:extLst>
        </p:cNvPr>
        <p:cNvGrpSpPr/>
        <p:nvPr/>
      </p:nvGrpSpPr>
      <p:grpSpPr>
        <a:xfrm>
          <a:off x="0" y="0"/>
          <a:ext cx="0" cy="0"/>
          <a:chOff x="0" y="0"/>
          <a:chExt cx="0" cy="0"/>
        </a:xfrm>
      </p:grpSpPr>
      <p:sp>
        <p:nvSpPr>
          <p:cNvPr id="5" name="Text Box 4">
            <a:extLst>
              <a:ext uri="{FF2B5EF4-FFF2-40B4-BE49-F238E27FC236}">
                <a16:creationId xmlns:a16="http://schemas.microsoft.com/office/drawing/2014/main" id="{F5115208-B096-F947-826A-344F8535486C}"/>
              </a:ext>
            </a:extLst>
          </p:cNvPr>
          <p:cNvSpPr txBox="1"/>
          <p:nvPr/>
        </p:nvSpPr>
        <p:spPr>
          <a:xfrm>
            <a:off x="933450" y="93195"/>
            <a:ext cx="5545108" cy="646331"/>
          </a:xfrm>
          <a:prstGeom prst="rect">
            <a:avLst/>
          </a:prstGeom>
          <a:noFill/>
        </p:spPr>
        <p:txBody>
          <a:bodyPr wrap="none" rtlCol="0">
            <a:spAutoFit/>
          </a:bodyPr>
          <a:lstStyle/>
          <a:p>
            <a:pPr algn="l"/>
            <a:r>
              <a:rPr lang="en-US" altLang="en-US" sz="3600" b="1" dirty="0">
                <a:latin typeface="Times New Roman" panose="02020603050405020304" pitchFamily="18" charset="0"/>
                <a:cs typeface="Times New Roman" panose="02020603050405020304" pitchFamily="18" charset="0"/>
                <a:sym typeface="+mn-ea"/>
              </a:rPr>
              <a:t>NOSql Database MongoDb</a:t>
            </a:r>
            <a:endParaRPr lang="en-IN" altLang="en-US" sz="3600" b="1" dirty="0">
              <a:latin typeface="Times New Roman" panose="02020603050405020304" pitchFamily="18" charset="0"/>
              <a:cs typeface="Times New Roman" panose="02020603050405020304" pitchFamily="18" charset="0"/>
              <a:sym typeface="+mn-ea"/>
            </a:endParaRPr>
          </a:p>
        </p:txBody>
      </p:sp>
      <p:pic>
        <p:nvPicPr>
          <p:cNvPr id="3" name="Picture 2">
            <a:extLst>
              <a:ext uri="{FF2B5EF4-FFF2-40B4-BE49-F238E27FC236}">
                <a16:creationId xmlns:a16="http://schemas.microsoft.com/office/drawing/2014/main" id="{5EF65FBE-A729-71C7-015F-7FC7215ED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7" y="877444"/>
            <a:ext cx="11860305" cy="5860466"/>
          </a:xfrm>
          <a:prstGeom prst="rect">
            <a:avLst/>
          </a:prstGeom>
        </p:spPr>
      </p:pic>
    </p:spTree>
    <p:extLst>
      <p:ext uri="{BB962C8B-B14F-4D97-AF65-F5344CB8AC3E}">
        <p14:creationId xmlns:p14="http://schemas.microsoft.com/office/powerpoint/2010/main" val="911906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D925D66-9340-E6DC-5BEE-2BDE3E264B33}"/>
            </a:ext>
          </a:extLst>
        </p:cNvPr>
        <p:cNvGrpSpPr/>
        <p:nvPr/>
      </p:nvGrpSpPr>
      <p:grpSpPr>
        <a:xfrm>
          <a:off x="0" y="0"/>
          <a:ext cx="0" cy="0"/>
          <a:chOff x="0" y="0"/>
          <a:chExt cx="0" cy="0"/>
        </a:xfrm>
      </p:grpSpPr>
      <p:sp>
        <p:nvSpPr>
          <p:cNvPr id="5" name="Text Box 4">
            <a:extLst>
              <a:ext uri="{FF2B5EF4-FFF2-40B4-BE49-F238E27FC236}">
                <a16:creationId xmlns:a16="http://schemas.microsoft.com/office/drawing/2014/main" id="{25DC201D-96CA-EEA7-38C7-0EEA1000524B}"/>
              </a:ext>
            </a:extLst>
          </p:cNvPr>
          <p:cNvSpPr txBox="1"/>
          <p:nvPr/>
        </p:nvSpPr>
        <p:spPr>
          <a:xfrm>
            <a:off x="933450" y="93195"/>
            <a:ext cx="5545108" cy="646331"/>
          </a:xfrm>
          <a:prstGeom prst="rect">
            <a:avLst/>
          </a:prstGeom>
          <a:noFill/>
        </p:spPr>
        <p:txBody>
          <a:bodyPr wrap="none" rtlCol="0">
            <a:spAutoFit/>
          </a:bodyPr>
          <a:lstStyle/>
          <a:p>
            <a:pPr algn="l"/>
            <a:r>
              <a:rPr lang="en-US" altLang="en-US" sz="3600" b="1" dirty="0">
                <a:latin typeface="Times New Roman" panose="02020603050405020304" pitchFamily="18" charset="0"/>
                <a:cs typeface="Times New Roman" panose="02020603050405020304" pitchFamily="18" charset="0"/>
                <a:sym typeface="+mn-ea"/>
              </a:rPr>
              <a:t>NOSql Database MongoDb</a:t>
            </a:r>
            <a:endParaRPr lang="en-IN" altLang="en-US" sz="3600" b="1" dirty="0">
              <a:latin typeface="Times New Roman" panose="02020603050405020304" pitchFamily="18" charset="0"/>
              <a:cs typeface="Times New Roman" panose="02020603050405020304" pitchFamily="18" charset="0"/>
              <a:sym typeface="+mn-ea"/>
            </a:endParaRPr>
          </a:p>
        </p:txBody>
      </p:sp>
      <p:pic>
        <p:nvPicPr>
          <p:cNvPr id="4" name="Picture 3">
            <a:extLst>
              <a:ext uri="{FF2B5EF4-FFF2-40B4-BE49-F238E27FC236}">
                <a16:creationId xmlns:a16="http://schemas.microsoft.com/office/drawing/2014/main" id="{2DC7DA11-FE14-CF20-003A-36D646647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58079"/>
            <a:ext cx="11887200" cy="6006726"/>
          </a:xfrm>
          <a:prstGeom prst="rect">
            <a:avLst/>
          </a:prstGeom>
        </p:spPr>
      </p:pic>
    </p:spTree>
    <p:extLst>
      <p:ext uri="{BB962C8B-B14F-4D97-AF65-F5344CB8AC3E}">
        <p14:creationId xmlns:p14="http://schemas.microsoft.com/office/powerpoint/2010/main" val="2890092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5024004" y="107576"/>
            <a:ext cx="2143992" cy="584775"/>
          </a:xfrm>
          <a:prstGeom prst="rect">
            <a:avLst/>
          </a:prstGeom>
          <a:noFill/>
        </p:spPr>
        <p:txBody>
          <a:bodyPr wrap="square" rtlCol="0">
            <a:spAutoFit/>
          </a:bodyPr>
          <a:lstStyle/>
          <a:p>
            <a:pPr algn="l"/>
            <a:r>
              <a:rPr lang="en-IN" sz="3200" b="1" dirty="0">
                <a:latin typeface="Times New Roman" panose="02020603050405020304" pitchFamily="18" charset="0"/>
                <a:cs typeface="Times New Roman" panose="02020603050405020304" pitchFamily="18" charset="0"/>
                <a:sym typeface="+mn-ea"/>
              </a:rPr>
              <a:t>Home page </a:t>
            </a:r>
            <a:endParaRPr lang="en-IN" altLang="en-US" sz="3200" dirty="0">
              <a:latin typeface="Times New Roman" panose="02020603050405020304" pitchFamily="18" charset="0"/>
              <a:cs typeface="Times New Roman" panose="02020603050405020304" pitchFamily="18" charset="0"/>
              <a:sym typeface="+mn-ea"/>
            </a:endParaRPr>
          </a:p>
        </p:txBody>
      </p:sp>
      <p:sp>
        <p:nvSpPr>
          <p:cNvPr id="10" name="TextBox 9">
            <a:extLst>
              <a:ext uri="{FF2B5EF4-FFF2-40B4-BE49-F238E27FC236}">
                <a16:creationId xmlns:a16="http://schemas.microsoft.com/office/drawing/2014/main" id="{456C4CC8-2F26-F0A6-BFD9-ED2531611391}"/>
              </a:ext>
            </a:extLst>
          </p:cNvPr>
          <p:cNvSpPr txBox="1"/>
          <p:nvPr/>
        </p:nvSpPr>
        <p:spPr>
          <a:xfrm>
            <a:off x="492981" y="2584174"/>
            <a:ext cx="8364772" cy="369332"/>
          </a:xfrm>
          <a:prstGeom prst="rect">
            <a:avLst/>
          </a:prstGeom>
          <a:noFill/>
        </p:spPr>
        <p:txBody>
          <a:bodyPr wrap="square">
            <a:spAutoFit/>
          </a:bodyPr>
          <a:lstStyle/>
          <a:p>
            <a:r>
              <a:rPr lang="en-IN" b="0" dirty="0">
                <a:effectLst/>
              </a:rPr>
              <a:t> </a:t>
            </a:r>
            <a:endParaRPr lang="en-IN" dirty="0"/>
          </a:p>
        </p:txBody>
      </p:sp>
      <p:pic>
        <p:nvPicPr>
          <p:cNvPr id="4" name="Picture 3">
            <a:extLst>
              <a:ext uri="{FF2B5EF4-FFF2-40B4-BE49-F238E27FC236}">
                <a16:creationId xmlns:a16="http://schemas.microsoft.com/office/drawing/2014/main" id="{E676BD3F-B221-5A75-E896-4DF53848C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10520"/>
            <a:ext cx="11887200" cy="57399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568325"/>
            <a:ext cx="10538847" cy="584775"/>
          </a:xfrm>
          <a:prstGeom prst="rect">
            <a:avLst/>
          </a:prstGeom>
          <a:noFill/>
        </p:spPr>
        <p:txBody>
          <a:bodyPr wrap="none" rtlCol="0">
            <a:spAutoFit/>
          </a:bodyPr>
          <a:lstStyle/>
          <a:p>
            <a:pPr algn="l"/>
            <a:r>
              <a:rPr lang="en-IN" sz="3200" b="1" dirty="0">
                <a:latin typeface="Times New Roman" panose="02020603050405020304" pitchFamily="18" charset="0"/>
                <a:cs typeface="Times New Roman" panose="02020603050405020304" pitchFamily="18" charset="0"/>
                <a:sym typeface="+mn-ea"/>
              </a:rPr>
              <a:t> </a:t>
            </a:r>
            <a:r>
              <a:rPr lang="en-IN" altLang="en-US" sz="3200" b="1" dirty="0">
                <a:latin typeface="Times New Roman" panose="02020603050405020304" pitchFamily="18" charset="0"/>
                <a:cs typeface="Times New Roman" panose="02020603050405020304" pitchFamily="18" charset="0"/>
                <a:sym typeface="+mn-ea"/>
              </a:rPr>
              <a:t>User can  see  following  features without login in website</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p:cNvSpPr txBox="1"/>
          <p:nvPr/>
        </p:nvSpPr>
        <p:spPr>
          <a:xfrm>
            <a:off x="1676400" y="2195516"/>
            <a:ext cx="7763436" cy="3349956"/>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About Placement Website</a:t>
            </a:r>
          </a:p>
          <a:p>
            <a:pPr marL="342900" indent="-342900">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Our Recruiters.</a:t>
            </a:r>
          </a:p>
          <a:p>
            <a:pPr marL="342900" indent="-342900">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Previous Year Placement Statistics ( including number of students placed According to Branch in different Years).</a:t>
            </a:r>
          </a:p>
          <a:p>
            <a:pPr marL="342900" indent="-342900">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Contact Us </a:t>
            </a:r>
          </a:p>
          <a:p>
            <a:pPr>
              <a:lnSpc>
                <a:spcPct val="150000"/>
              </a:lnSpc>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6"/>
            <a:ext cx="8090647" cy="928482"/>
          </a:xfrm>
        </p:spPr>
        <p:txBody>
          <a:bodyPr>
            <a:normAutofit/>
          </a:bodyPr>
          <a:lstStyle/>
          <a:p>
            <a:r>
              <a:rPr lang="en-IN" sz="4800" b="1" dirty="0">
                <a:latin typeface="Times New Roman" panose="02020603050405020304" pitchFamily="18" charset="0"/>
                <a:cs typeface="Times New Roman" panose="02020603050405020304" pitchFamily="18" charset="0"/>
              </a:rPr>
              <a:t>Product Features</a:t>
            </a:r>
          </a:p>
        </p:txBody>
      </p:sp>
      <p:sp>
        <p:nvSpPr>
          <p:cNvPr id="3" name="Content Placeholder 2"/>
          <p:cNvSpPr>
            <a:spLocks noGrp="1"/>
          </p:cNvSpPr>
          <p:nvPr>
            <p:ph sz="half" idx="1"/>
          </p:nvPr>
        </p:nvSpPr>
        <p:spPr>
          <a:xfrm>
            <a:off x="909918" y="1302516"/>
            <a:ext cx="8090647" cy="5141912"/>
          </a:xfrm>
        </p:spPr>
        <p:txBody>
          <a:bodyPr>
            <a:normAutofit fontScale="25000" lnSpcReduction="20000"/>
          </a:bodyPr>
          <a:lstStyle/>
          <a:p>
            <a:pPr>
              <a:buFont typeface="Wingdings" panose="05000000000000000000" pitchFamily="2" charset="2"/>
              <a:buChar char="ü"/>
            </a:pPr>
            <a:r>
              <a:rPr lang="en-IN" sz="11200" b="1" dirty="0">
                <a:latin typeface="Times New Roman" panose="02020603050405020304" pitchFamily="18" charset="0"/>
                <a:cs typeface="Times New Roman" panose="02020603050405020304" pitchFamily="18" charset="0"/>
              </a:rPr>
              <a:t>User Features</a:t>
            </a:r>
          </a:p>
          <a:p>
            <a:pPr marL="0" indent="0">
              <a:buNone/>
            </a:pP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IN" altLang="en-US" sz="8000" dirty="0">
                <a:latin typeface="Times New Roman" panose="02020603050405020304" pitchFamily="18" charset="0"/>
                <a:cs typeface="Times New Roman" panose="02020603050405020304" pitchFamily="18" charset="0"/>
              </a:rPr>
              <a:t>User can</a:t>
            </a:r>
            <a:r>
              <a:rPr lang="en-US" sz="8000" dirty="0">
                <a:latin typeface="Times New Roman" panose="02020603050405020304" pitchFamily="18" charset="0"/>
                <a:cs typeface="Times New Roman" panose="02020603050405020304" pitchFamily="18" charset="0"/>
              </a:rPr>
              <a:t> </a:t>
            </a:r>
            <a:r>
              <a:rPr lang="en-IN" altLang="en-US" sz="8000" b="1" dirty="0">
                <a:latin typeface="Times New Roman" panose="02020603050405020304" pitchFamily="18" charset="0"/>
                <a:cs typeface="Times New Roman" panose="02020603050405020304" pitchFamily="18" charset="0"/>
              </a:rPr>
              <a:t>r</a:t>
            </a:r>
            <a:r>
              <a:rPr lang="en-US" sz="8000" b="1" dirty="0">
                <a:latin typeface="Times New Roman" panose="02020603050405020304" pitchFamily="18" charset="0"/>
                <a:cs typeface="Times New Roman" panose="02020603050405020304" pitchFamily="18" charset="0"/>
              </a:rPr>
              <a:t>egister</a:t>
            </a:r>
            <a:r>
              <a:rPr lang="en-IN" altLang="en-US" sz="8000" b="1" dirty="0">
                <a:latin typeface="Times New Roman" panose="02020603050405020304" pitchFamily="18" charset="0"/>
                <a:cs typeface="Times New Roman" panose="02020603050405020304" pitchFamily="18" charset="0"/>
              </a:rPr>
              <a:t>/login</a:t>
            </a:r>
            <a:r>
              <a:rPr lang="en-IN" altLang="en-US" sz="8000" dirty="0">
                <a:latin typeface="Times New Roman" panose="02020603050405020304" pitchFamily="18" charset="0"/>
                <a:cs typeface="Times New Roman" panose="02020603050405020304" pitchFamily="18" charset="0"/>
              </a:rPr>
              <a:t> themselves.</a:t>
            </a:r>
          </a:p>
          <a:p>
            <a:pPr>
              <a:lnSpc>
                <a:spcPct val="150000"/>
              </a:lnSpc>
              <a:buFont typeface="Wingdings" panose="05000000000000000000" pitchFamily="2" charset="2"/>
              <a:buChar char="Ø"/>
            </a:pPr>
            <a:r>
              <a:rPr lang="en-IN" altLang="en-US" sz="8000" dirty="0">
                <a:latin typeface="Times New Roman" panose="02020603050405020304" pitchFamily="18" charset="0"/>
                <a:cs typeface="Times New Roman" panose="02020603050405020304" pitchFamily="18" charset="0"/>
                <a:sym typeface="+mn-ea"/>
              </a:rPr>
              <a:t>User can </a:t>
            </a:r>
            <a:r>
              <a:rPr lang="en-US" sz="8000" b="1" dirty="0">
                <a:latin typeface="Times New Roman" panose="02020603050405020304" pitchFamily="18" charset="0"/>
                <a:cs typeface="Times New Roman" panose="02020603050405020304" pitchFamily="18" charset="0"/>
                <a:sym typeface="+mn-ea"/>
              </a:rPr>
              <a:t>view About </a:t>
            </a:r>
            <a:r>
              <a:rPr lang="en-US" sz="8000" dirty="0">
                <a:latin typeface="Times New Roman" panose="02020603050405020304" pitchFamily="18" charset="0"/>
                <a:cs typeface="Times New Roman" panose="02020603050405020304" pitchFamily="18" charset="0"/>
                <a:sym typeface="+mn-ea"/>
              </a:rPr>
              <a:t>placement Website.</a:t>
            </a:r>
          </a:p>
          <a:p>
            <a:pPr>
              <a:lnSpc>
                <a:spcPct val="150000"/>
              </a:lnSpc>
              <a:buFont typeface="Wingdings" panose="05000000000000000000" pitchFamily="2" charset="2"/>
              <a:buChar char="Ø"/>
            </a:pPr>
            <a:r>
              <a:rPr lang="en-US" altLang="en-US" sz="8000" dirty="0">
                <a:latin typeface="Times New Roman" panose="02020603050405020304" pitchFamily="18" charset="0"/>
                <a:cs typeface="Times New Roman" panose="02020603050405020304" pitchFamily="18" charset="0"/>
                <a:sym typeface="+mn-ea"/>
              </a:rPr>
              <a:t>User can </a:t>
            </a:r>
            <a:r>
              <a:rPr lang="en-US" altLang="en-US" sz="8000" b="1" dirty="0">
                <a:latin typeface="Times New Roman" panose="02020603050405020304" pitchFamily="18" charset="0"/>
                <a:cs typeface="Times New Roman" panose="02020603050405020304" pitchFamily="18" charset="0"/>
                <a:sym typeface="+mn-ea"/>
              </a:rPr>
              <a:t>View Placement Statistics </a:t>
            </a:r>
            <a:r>
              <a:rPr lang="en-US" altLang="en-US" sz="8000" dirty="0">
                <a:latin typeface="Times New Roman" panose="02020603050405020304" pitchFamily="18" charset="0"/>
                <a:cs typeface="Times New Roman" panose="02020603050405020304" pitchFamily="18" charset="0"/>
                <a:sym typeface="+mn-ea"/>
              </a:rPr>
              <a:t>of previous year.</a:t>
            </a:r>
            <a:endParaRPr lang="en-IN" altLang="en-US" sz="80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IN" altLang="en-US" sz="8000" dirty="0">
                <a:latin typeface="Times New Roman" panose="02020603050405020304" pitchFamily="18" charset="0"/>
                <a:cs typeface="Times New Roman" panose="02020603050405020304" pitchFamily="18" charset="0"/>
                <a:sym typeface="+mn-ea"/>
              </a:rPr>
              <a:t>User can</a:t>
            </a:r>
            <a:r>
              <a:rPr lang="en-US" sz="8000" dirty="0">
                <a:latin typeface="Times New Roman" panose="02020603050405020304" pitchFamily="18" charset="0"/>
                <a:cs typeface="Times New Roman" panose="02020603050405020304" pitchFamily="18" charset="0"/>
                <a:sym typeface="+mn-ea"/>
              </a:rPr>
              <a:t> </a:t>
            </a:r>
            <a:r>
              <a:rPr lang="en-US" sz="8000" b="1" dirty="0">
                <a:latin typeface="Times New Roman" panose="02020603050405020304" pitchFamily="18" charset="0"/>
                <a:cs typeface="Times New Roman" panose="02020603050405020304" pitchFamily="18" charset="0"/>
                <a:sym typeface="+mn-ea"/>
              </a:rPr>
              <a:t>Contact Admin </a:t>
            </a:r>
            <a:r>
              <a:rPr lang="en-US" sz="8000" dirty="0">
                <a:latin typeface="Times New Roman" panose="02020603050405020304" pitchFamily="18" charset="0"/>
                <a:cs typeface="Times New Roman" panose="02020603050405020304" pitchFamily="18" charset="0"/>
                <a:sym typeface="+mn-ea"/>
              </a:rPr>
              <a:t>by filling Respective Form.</a:t>
            </a:r>
            <a:r>
              <a:rPr lang="en-US" sz="8000" dirty="0">
                <a:latin typeface="Times New Roman" panose="02020603050405020304" pitchFamily="18" charset="0"/>
                <a:cs typeface="Times New Roman" panose="02020603050405020304" pitchFamily="18" charset="0"/>
              </a:rPr>
              <a:t> </a:t>
            </a:r>
          </a:p>
          <a:p>
            <a:pPr>
              <a:lnSpc>
                <a:spcPct val="150000"/>
              </a:lnSpc>
              <a:buFont typeface="Wingdings" panose="05000000000000000000" pitchFamily="2" charset="2"/>
              <a:buChar char="Ø"/>
            </a:pPr>
            <a:r>
              <a:rPr lang="en-US" sz="8000" dirty="0">
                <a:latin typeface="Times New Roman" panose="02020603050405020304" pitchFamily="18" charset="0"/>
                <a:cs typeface="Times New Roman" panose="02020603050405020304" pitchFamily="18" charset="0"/>
              </a:rPr>
              <a:t>User can </a:t>
            </a:r>
            <a:r>
              <a:rPr lang="en-US" sz="8000" b="1" dirty="0">
                <a:latin typeface="Times New Roman" panose="02020603050405020304" pitchFamily="18" charset="0"/>
                <a:cs typeface="Times New Roman" panose="02020603050405020304" pitchFamily="18" charset="0"/>
              </a:rPr>
              <a:t>Apply company</a:t>
            </a:r>
            <a:r>
              <a:rPr lang="en-US" sz="8000" dirty="0">
                <a:latin typeface="Times New Roman" panose="02020603050405020304" pitchFamily="18" charset="0"/>
                <a:cs typeface="Times New Roman" panose="02020603050405020304" pitchFamily="18" charset="0"/>
              </a:rPr>
              <a:t> if user eligible for particular company.</a:t>
            </a:r>
          </a:p>
          <a:p>
            <a:pPr>
              <a:lnSpc>
                <a:spcPct val="150000"/>
              </a:lnSpc>
              <a:buFont typeface="Wingdings" panose="05000000000000000000" pitchFamily="2" charset="2"/>
              <a:buChar char="Ø"/>
            </a:pPr>
            <a:r>
              <a:rPr lang="en-US" sz="8000" dirty="0">
                <a:latin typeface="Times New Roman" panose="02020603050405020304" pitchFamily="18" charset="0"/>
                <a:cs typeface="Times New Roman" panose="02020603050405020304" pitchFamily="18" charset="0"/>
              </a:rPr>
              <a:t>User can see </a:t>
            </a:r>
            <a:r>
              <a:rPr lang="en-US" sz="8000" b="1" dirty="0">
                <a:latin typeface="Times New Roman" panose="02020603050405020304" pitchFamily="18" charset="0"/>
                <a:cs typeface="Times New Roman" panose="02020603050405020304" pitchFamily="18" charset="0"/>
              </a:rPr>
              <a:t>Company  Interview Notification </a:t>
            </a:r>
            <a:r>
              <a:rPr lang="en-US" sz="8000" dirty="0">
                <a:latin typeface="Times New Roman" panose="02020603050405020304" pitchFamily="18" charset="0"/>
                <a:cs typeface="Times New Roman" panose="02020603050405020304" pitchFamily="18" charset="0"/>
              </a:rPr>
              <a:t>if he/she having interview,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21DC086A-2127-7888-A21F-B40D649A90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AF16C-54A6-0397-497F-6C03B3F76423}"/>
              </a:ext>
            </a:extLst>
          </p:cNvPr>
          <p:cNvSpPr>
            <a:spLocks noGrp="1"/>
          </p:cNvSpPr>
          <p:nvPr>
            <p:ph sz="half" idx="1"/>
          </p:nvPr>
        </p:nvSpPr>
        <p:spPr>
          <a:xfrm>
            <a:off x="513283" y="417221"/>
            <a:ext cx="9114811" cy="5678780"/>
          </a:xfrm>
        </p:spPr>
        <p:txBody>
          <a:bodyPr>
            <a:normAutofit fontScale="95000"/>
          </a:bodyPr>
          <a:lstStyle/>
          <a:p>
            <a:pPr>
              <a:buFont typeface="Wingdings" panose="05000000000000000000" pitchFamily="2" charset="2"/>
              <a:buChar char="ü"/>
            </a:pPr>
            <a:r>
              <a:rPr lang="en-IN" sz="3200" b="1" dirty="0">
                <a:latin typeface="Times New Roman" panose="02020603050405020304" pitchFamily="18" charset="0"/>
                <a:cs typeface="Times New Roman" panose="02020603050405020304" pitchFamily="18" charset="0"/>
                <a:sym typeface="+mn-ea"/>
              </a:rPr>
              <a:t>Admin Features</a:t>
            </a:r>
            <a:endParaRPr lang="en-IN" altLang="en-US" sz="2000" dirty="0">
              <a:latin typeface="Times New Roman" panose="02020603050405020304" pitchFamily="18" charset="0"/>
              <a:cs typeface="Times New Roman" panose="02020603050405020304" pitchFamily="18" charset="0"/>
            </a:endParaRPr>
          </a:p>
          <a:p>
            <a:pPr marL="0" indent="0">
              <a:lnSpc>
                <a:spcPct val="150000"/>
              </a:lnSpc>
              <a:buNone/>
            </a:pPr>
            <a:r>
              <a:rPr lang="en-IN" altLang="en-US" sz="2000" dirty="0">
                <a:latin typeface="Times New Roman" panose="02020603050405020304" pitchFamily="18" charset="0"/>
                <a:cs typeface="Times New Roman" panose="02020603050405020304" pitchFamily="18" charset="0"/>
              </a:rPr>
              <a:t>Actions exclusive </a:t>
            </a:r>
            <a:r>
              <a:rPr lang="en-IN" altLang="en-US" sz="2000" b="1" dirty="0">
                <a:latin typeface="Times New Roman" panose="02020603050405020304" pitchFamily="18" charset="0"/>
                <a:cs typeface="Times New Roman" panose="02020603050405020304" pitchFamily="18" charset="0"/>
              </a:rPr>
              <a:t>to Admin </a:t>
            </a:r>
            <a:r>
              <a:rPr lang="en-IN" altLang="en-US" sz="2000" dirty="0">
                <a:latin typeface="Times New Roman" panose="02020603050405020304" pitchFamily="18" charset="0"/>
                <a:cs typeface="Times New Roman" panose="02020603050405020304" pitchFamily="18" charset="0"/>
              </a:rPr>
              <a:t>are :-</a:t>
            </a:r>
            <a:endParaRPr lang="en-US" sz="20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Admin </a:t>
            </a:r>
            <a:r>
              <a:rPr lang="en-IN" altLang="en-US" sz="2000" dirty="0">
                <a:latin typeface="Times New Roman" panose="02020603050405020304" pitchFamily="18" charset="0"/>
                <a:cs typeface="Times New Roman" panose="02020603050405020304" pitchFamily="18" charset="0"/>
              </a:rPr>
              <a:t>can</a:t>
            </a:r>
            <a:r>
              <a:rPr lang="en-US"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 Login and update </a:t>
            </a:r>
            <a:r>
              <a:rPr lang="en-IN" sz="2000" u="sng" dirty="0">
                <a:latin typeface="Times New Roman" panose="02020603050405020304" pitchFamily="18" charset="0"/>
                <a:cs typeface="Times New Roman" panose="02020603050405020304" pitchFamily="18" charset="0"/>
              </a:rPr>
              <a:t>profile</a:t>
            </a:r>
            <a:r>
              <a:rPr lang="en-US" sz="2000" dirty="0">
                <a:latin typeface="Times New Roman" panose="02020603050405020304" pitchFamily="18" charset="0"/>
                <a:cs typeface="Times New Roman" panose="02020603050405020304" pitchFamily="18" charset="0"/>
              </a:rPr>
              <a:t>.</a:t>
            </a:r>
          </a:p>
          <a:p>
            <a:pPr marL="514350" indent="-514350">
              <a:lnSpc>
                <a:spcPct val="150000"/>
              </a:lnSpc>
              <a:buAutoNum type="arabicPeriod"/>
            </a:pPr>
            <a:r>
              <a:rPr lang="en-IN" sz="2000" dirty="0">
                <a:latin typeface="Times New Roman" panose="02020603050405020304" pitchFamily="18" charset="0"/>
                <a:cs typeface="Times New Roman" panose="02020603050405020304" pitchFamily="18" charset="0"/>
              </a:rPr>
              <a:t>Admin can </a:t>
            </a:r>
            <a:r>
              <a:rPr lang="en-IN" sz="2000" b="1" dirty="0">
                <a:latin typeface="Times New Roman" panose="02020603050405020304" pitchFamily="18" charset="0"/>
                <a:cs typeface="Times New Roman" panose="02020603050405020304" pitchFamily="18" charset="0"/>
              </a:rPr>
              <a:t>Enrol Students </a:t>
            </a:r>
            <a:r>
              <a:rPr lang="en-IN" sz="2000" dirty="0">
                <a:latin typeface="Times New Roman" panose="02020603050405020304" pitchFamily="18" charset="0"/>
                <a:cs typeface="Times New Roman" panose="02020603050405020304" pitchFamily="18" charset="0"/>
              </a:rPr>
              <a:t>for </a:t>
            </a:r>
            <a:r>
              <a:rPr lang="en-IN" sz="2000" u="sng" dirty="0">
                <a:latin typeface="Times New Roman" panose="02020603050405020304" pitchFamily="18" charset="0"/>
                <a:cs typeface="Times New Roman" panose="02020603050405020304" pitchFamily="18" charset="0"/>
              </a:rPr>
              <a:t>Upcoming Placement Drives</a:t>
            </a:r>
            <a:r>
              <a:rPr lang="en-US" sz="2000" dirty="0">
                <a:latin typeface="Times New Roman" panose="02020603050405020304" pitchFamily="18" charset="0"/>
                <a:cs typeface="Times New Roman" panose="02020603050405020304" pitchFamily="18" charset="0"/>
              </a:rPr>
              <a:t>.</a:t>
            </a:r>
          </a:p>
          <a:p>
            <a:pPr marL="514350" indent="-514350">
              <a:lnSpc>
                <a:spcPct val="150000"/>
              </a:lnSpc>
              <a:buAutoNum type="arabicPeriod"/>
            </a:pPr>
            <a:r>
              <a:rPr lang="en-IN" sz="2000" dirty="0">
                <a:latin typeface="Times New Roman" panose="02020603050405020304" pitchFamily="18" charset="0"/>
                <a:cs typeface="Times New Roman" panose="02020603050405020304" pitchFamily="18" charset="0"/>
              </a:rPr>
              <a:t>Admin can </a:t>
            </a:r>
            <a:r>
              <a:rPr lang="en-IN" sz="2000" b="1" dirty="0">
                <a:latin typeface="Times New Roman" panose="02020603050405020304" pitchFamily="18" charset="0"/>
                <a:cs typeface="Times New Roman" panose="02020603050405020304" pitchFamily="18" charset="0"/>
              </a:rPr>
              <a:t>Update and Delete </a:t>
            </a:r>
            <a:r>
              <a:rPr lang="en-IN" sz="2000" dirty="0">
                <a:latin typeface="Times New Roman" panose="02020603050405020304" pitchFamily="18" charset="0"/>
                <a:cs typeface="Times New Roman" panose="02020603050405020304" pitchFamily="18" charset="0"/>
              </a:rPr>
              <a:t>students profiles.</a:t>
            </a:r>
          </a:p>
          <a:p>
            <a:pPr marL="514350" indent="-514350">
              <a:lnSpc>
                <a:spcPct val="150000"/>
              </a:lnSpc>
              <a:buAutoNum type="arabicPeriod"/>
            </a:pPr>
            <a:r>
              <a:rPr lang="en-US" sz="2000" dirty="0">
                <a:latin typeface="Times New Roman" panose="02020603050405020304" pitchFamily="18" charset="0"/>
                <a:cs typeface="Times New Roman" panose="02020603050405020304" pitchFamily="18" charset="0"/>
              </a:rPr>
              <a:t>Admin can </a:t>
            </a:r>
            <a:r>
              <a:rPr lang="en-US" sz="2000" b="1" dirty="0">
                <a:latin typeface="Times New Roman" panose="02020603050405020304" pitchFamily="18" charset="0"/>
                <a:cs typeface="Times New Roman" panose="02020603050405020304" pitchFamily="18" charset="0"/>
              </a:rPr>
              <a:t>View current year placement statistics </a:t>
            </a:r>
            <a:r>
              <a:rPr lang="en-US" sz="2000" dirty="0">
                <a:latin typeface="Times New Roman" panose="02020603050405020304" pitchFamily="18" charset="0"/>
                <a:cs typeface="Times New Roman" panose="02020603050405020304" pitchFamily="18" charset="0"/>
              </a:rPr>
              <a:t>for every Branch.</a:t>
            </a:r>
          </a:p>
          <a:p>
            <a:pPr marL="514350" indent="-514350">
              <a:lnSpc>
                <a:spcPct val="150000"/>
              </a:lnSpc>
              <a:buAutoNum type="arabicPeriod"/>
            </a:pPr>
            <a:r>
              <a:rPr lang="en-IN" sz="2000" dirty="0">
                <a:latin typeface="Times New Roman" panose="02020603050405020304" pitchFamily="18" charset="0"/>
                <a:cs typeface="Times New Roman" panose="02020603050405020304" pitchFamily="18" charset="0"/>
                <a:sym typeface="+mn-ea"/>
              </a:rPr>
              <a:t>Admin can  </a:t>
            </a:r>
            <a:r>
              <a:rPr lang="en-IN" sz="2000" b="1" dirty="0">
                <a:latin typeface="Times New Roman" panose="02020603050405020304" pitchFamily="18" charset="0"/>
                <a:cs typeface="Times New Roman" panose="02020603050405020304" pitchFamily="18" charset="0"/>
                <a:sym typeface="+mn-ea"/>
              </a:rPr>
              <a:t>View Students </a:t>
            </a:r>
            <a:r>
              <a:rPr lang="en-IN" sz="2000" dirty="0">
                <a:latin typeface="Times New Roman" panose="02020603050405020304" pitchFamily="18" charset="0"/>
                <a:cs typeface="Times New Roman" panose="02020603050405020304" pitchFamily="18" charset="0"/>
                <a:sym typeface="+mn-ea"/>
              </a:rPr>
              <a:t>according to placed /unplaced, Branch, Enrolment date</a:t>
            </a:r>
            <a:r>
              <a:rPr lang="en-IN" altLang="en-US" sz="2000" dirty="0">
                <a:latin typeface="Times New Roman" panose="02020603050405020304" pitchFamily="18" charset="0"/>
                <a:cs typeface="Times New Roman" panose="02020603050405020304" pitchFamily="18" charset="0"/>
                <a:sym typeface="+mn-ea"/>
              </a:rPr>
              <a:t>.</a:t>
            </a:r>
          </a:p>
          <a:p>
            <a:pPr marL="514350" indent="-514350">
              <a:lnSpc>
                <a:spcPct val="150000"/>
              </a:lnSpc>
              <a:buAutoNum type="arabicPeriod"/>
            </a:pPr>
            <a:r>
              <a:rPr lang="en-IN" sz="2000" dirty="0">
                <a:latin typeface="Times New Roman" panose="02020603050405020304" pitchFamily="18" charset="0"/>
                <a:cs typeface="Times New Roman" panose="02020603050405020304" pitchFamily="18" charset="0"/>
                <a:sym typeface="+mn-ea"/>
              </a:rPr>
              <a:t>Admin can </a:t>
            </a:r>
            <a:r>
              <a:rPr lang="en-IN" sz="2000" b="1" dirty="0">
                <a:latin typeface="Times New Roman" panose="02020603050405020304" pitchFamily="18" charset="0"/>
                <a:cs typeface="Times New Roman" panose="02020603050405020304" pitchFamily="18" charset="0"/>
                <a:sym typeface="+mn-ea"/>
              </a:rPr>
              <a:t>add / remove Companies </a:t>
            </a:r>
            <a:r>
              <a:rPr lang="en-IN" sz="2000" dirty="0">
                <a:latin typeface="Times New Roman" panose="02020603050405020304" pitchFamily="18" charset="0"/>
                <a:cs typeface="Times New Roman" panose="02020603050405020304" pitchFamily="18" charset="0"/>
                <a:sym typeface="+mn-ea"/>
              </a:rPr>
              <a:t>for Upcoming Placement Drives.</a:t>
            </a:r>
          </a:p>
          <a:p>
            <a:pPr marL="514350" indent="-514350">
              <a:lnSpc>
                <a:spcPct val="150000"/>
              </a:lnSpc>
              <a:buAutoNum type="arabicPeriod"/>
            </a:pPr>
            <a:r>
              <a:rPr lang="en-IN" sz="2000" dirty="0">
                <a:latin typeface="Times New Roman" panose="02020603050405020304" pitchFamily="18" charset="0"/>
                <a:cs typeface="Times New Roman" panose="02020603050405020304" pitchFamily="18" charset="0"/>
                <a:sym typeface="+mn-ea"/>
              </a:rPr>
              <a:t>Admin can </a:t>
            </a:r>
            <a:r>
              <a:rPr lang="en-IN" sz="2000" b="1" dirty="0">
                <a:latin typeface="Times New Roman" panose="02020603050405020304" pitchFamily="18" charset="0"/>
                <a:cs typeface="Times New Roman" panose="02020603050405020304" pitchFamily="18" charset="0"/>
                <a:sym typeface="+mn-ea"/>
              </a:rPr>
              <a:t>schedule Students interviews</a:t>
            </a:r>
            <a:r>
              <a:rPr lang="en-IN" sz="2000" dirty="0">
                <a:latin typeface="Times New Roman" panose="02020603050405020304" pitchFamily="18" charset="0"/>
                <a:cs typeface="Times New Roman" panose="02020603050405020304" pitchFamily="18" charset="0"/>
                <a:sym typeface="+mn-ea"/>
              </a:rPr>
              <a:t>.</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850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2169877" y="91246"/>
            <a:ext cx="3128264" cy="584775"/>
          </a:xfrm>
          <a:prstGeom prst="rect">
            <a:avLst/>
          </a:prstGeom>
          <a:noFill/>
        </p:spPr>
        <p:txBody>
          <a:bodyPr wrap="square" rtlCol="0">
            <a:spAutoFit/>
          </a:bodyPr>
          <a:lstStyle/>
          <a:p>
            <a:pPr algn="l"/>
            <a:r>
              <a:rPr lang="en-US" sz="3200" dirty="0">
                <a:latin typeface="Times New Roman" panose="02020603050405020304" pitchFamily="18" charset="0"/>
                <a:cs typeface="Times New Roman" panose="02020603050405020304" pitchFamily="18" charset="0"/>
                <a:sym typeface="+mn-ea"/>
              </a:rPr>
              <a:t>About NITC </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p:cNvSpPr txBox="1"/>
          <p:nvPr/>
        </p:nvSpPr>
        <p:spPr>
          <a:xfrm>
            <a:off x="197613" y="676021"/>
            <a:ext cx="11958761" cy="498663"/>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This interface is About NITC </a:t>
            </a:r>
            <a:r>
              <a:rPr lang="en-US" sz="2000" dirty="0" err="1">
                <a:latin typeface="Times New Roman" panose="02020603050405020304" pitchFamily="18" charset="0"/>
                <a:cs typeface="Times New Roman" panose="02020603050405020304" pitchFamily="18" charset="0"/>
              </a:rPr>
              <a:t>Placementcell</a:t>
            </a:r>
            <a:r>
              <a:rPr lang="en-US" sz="2000" dirty="0">
                <a:latin typeface="Times New Roman" panose="02020603050405020304" pitchFamily="18" charset="0"/>
                <a:cs typeface="Times New Roman" panose="02020603050405020304" pitchFamily="18" charset="0"/>
              </a:rPr>
              <a:t> mission and Vision</a:t>
            </a:r>
          </a:p>
        </p:txBody>
      </p:sp>
      <p:pic>
        <p:nvPicPr>
          <p:cNvPr id="7" name="Picture 6">
            <a:extLst>
              <a:ext uri="{FF2B5EF4-FFF2-40B4-BE49-F238E27FC236}">
                <a16:creationId xmlns:a16="http://schemas.microsoft.com/office/drawing/2014/main" id="{4D25D609-9821-0D43-FEB7-739F4CFF7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9" y="1265930"/>
            <a:ext cx="11761148" cy="547553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2169877" y="91246"/>
            <a:ext cx="3583032" cy="584775"/>
          </a:xfrm>
          <a:prstGeom prst="rect">
            <a:avLst/>
          </a:prstGeom>
          <a:noFill/>
        </p:spPr>
        <p:txBody>
          <a:bodyPr wrap="none" rtlCol="0">
            <a:spAutoFit/>
          </a:bodyPr>
          <a:lstStyle/>
          <a:p>
            <a:pPr algn="l"/>
            <a:r>
              <a:rPr lang="en-US" sz="3200" dirty="0">
                <a:latin typeface="Times New Roman" panose="02020603050405020304" pitchFamily="18" charset="0"/>
                <a:cs typeface="Times New Roman" panose="02020603050405020304" pitchFamily="18" charset="0"/>
                <a:sym typeface="+mn-ea"/>
              </a:rPr>
              <a:t>Placement Statistics </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p:cNvSpPr txBox="1"/>
          <p:nvPr/>
        </p:nvSpPr>
        <p:spPr>
          <a:xfrm>
            <a:off x="0" y="548987"/>
            <a:ext cx="11958761" cy="498663"/>
          </a:xfrm>
          <a:prstGeom prst="rect">
            <a:avLst/>
          </a:prstGeom>
          <a:noFill/>
        </p:spPr>
        <p:txBody>
          <a:bodyPr wrap="square" rtlCol="0">
            <a:spAutoFit/>
          </a:bodyPr>
          <a:lstStyle/>
          <a:p>
            <a:pPr algn="ctr">
              <a:lnSpc>
                <a:spcPct val="150000"/>
              </a:lnSpc>
            </a:pPr>
            <a:r>
              <a:rPr lang="en-US" sz="2000" dirty="0">
                <a:latin typeface="Times New Roman" panose="02020603050405020304" pitchFamily="18" charset="0"/>
                <a:cs typeface="Times New Roman" panose="02020603050405020304" pitchFamily="18" charset="0"/>
              </a:rPr>
              <a:t> Total Number of Placements  </a:t>
            </a:r>
          </a:p>
        </p:txBody>
      </p:sp>
      <p:pic>
        <p:nvPicPr>
          <p:cNvPr id="4" name="Picture 3">
            <a:extLst>
              <a:ext uri="{FF2B5EF4-FFF2-40B4-BE49-F238E27FC236}">
                <a16:creationId xmlns:a16="http://schemas.microsoft.com/office/drawing/2014/main" id="{FEE61F9C-B1C2-E6B6-6CC1-1A1E0F3BD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2081"/>
            <a:ext cx="12192000" cy="5692129"/>
          </a:xfrm>
          <a:prstGeom prst="rect">
            <a:avLst/>
          </a:prstGeom>
        </p:spPr>
      </p:pic>
    </p:spTree>
    <p:extLst>
      <p:ext uri="{BB962C8B-B14F-4D97-AF65-F5344CB8AC3E}">
        <p14:creationId xmlns:p14="http://schemas.microsoft.com/office/powerpoint/2010/main" val="2417029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2169877" y="91246"/>
            <a:ext cx="3583032" cy="584775"/>
          </a:xfrm>
          <a:prstGeom prst="rect">
            <a:avLst/>
          </a:prstGeom>
          <a:noFill/>
        </p:spPr>
        <p:txBody>
          <a:bodyPr wrap="none" rtlCol="0">
            <a:spAutoFit/>
          </a:bodyPr>
          <a:lstStyle/>
          <a:p>
            <a:pPr algn="l"/>
            <a:r>
              <a:rPr lang="en-US" sz="3200" dirty="0">
                <a:latin typeface="Times New Roman" panose="02020603050405020304" pitchFamily="18" charset="0"/>
                <a:cs typeface="Times New Roman" panose="02020603050405020304" pitchFamily="18" charset="0"/>
                <a:sym typeface="+mn-ea"/>
              </a:rPr>
              <a:t>Placement Statistics </a:t>
            </a:r>
            <a:endParaRPr lang="en-IN" altLang="en-US" sz="3200" dirty="0">
              <a:latin typeface="Times New Roman" panose="02020603050405020304" pitchFamily="18" charset="0"/>
              <a:cs typeface="Times New Roman" panose="02020603050405020304" pitchFamily="18" charset="0"/>
              <a:sym typeface="+mn-ea"/>
            </a:endParaRPr>
          </a:p>
        </p:txBody>
      </p:sp>
      <p:pic>
        <p:nvPicPr>
          <p:cNvPr id="7" name="Picture 6">
            <a:extLst>
              <a:ext uri="{FF2B5EF4-FFF2-40B4-BE49-F238E27FC236}">
                <a16:creationId xmlns:a16="http://schemas.microsoft.com/office/drawing/2014/main" id="{34A6A58D-21F5-A831-F5B7-D2F792081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28" y="923365"/>
            <a:ext cx="5911424" cy="5637008"/>
          </a:xfrm>
          <a:prstGeom prst="rect">
            <a:avLst/>
          </a:prstGeom>
        </p:spPr>
      </p:pic>
      <p:pic>
        <p:nvPicPr>
          <p:cNvPr id="10" name="Picture 9">
            <a:extLst>
              <a:ext uri="{FF2B5EF4-FFF2-40B4-BE49-F238E27FC236}">
                <a16:creationId xmlns:a16="http://schemas.microsoft.com/office/drawing/2014/main" id="{292A3890-54A2-991B-E7BB-28620802E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577" y="923365"/>
            <a:ext cx="5911423" cy="5637008"/>
          </a:xfrm>
          <a:prstGeom prst="rect">
            <a:avLst/>
          </a:prstGeom>
        </p:spPr>
      </p:pic>
    </p:spTree>
    <p:extLst>
      <p:ext uri="{BB962C8B-B14F-4D97-AF65-F5344CB8AC3E}">
        <p14:creationId xmlns:p14="http://schemas.microsoft.com/office/powerpoint/2010/main" val="3621140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2169877" y="91246"/>
            <a:ext cx="1872629" cy="584775"/>
          </a:xfrm>
          <a:prstGeom prst="rect">
            <a:avLst/>
          </a:prstGeom>
          <a:noFill/>
        </p:spPr>
        <p:txBody>
          <a:bodyPr wrap="none" rtlCol="0">
            <a:spAutoFit/>
          </a:bodyPr>
          <a:lstStyle/>
          <a:p>
            <a:pPr algn="l"/>
            <a:r>
              <a:rPr lang="en-US" sz="3200" dirty="0">
                <a:latin typeface="Times New Roman" panose="02020603050405020304" pitchFamily="18" charset="0"/>
                <a:cs typeface="Times New Roman" panose="02020603050405020304" pitchFamily="18" charset="0"/>
                <a:sym typeface="+mn-ea"/>
              </a:rPr>
              <a:t>Recruiters</a:t>
            </a:r>
            <a:endParaRPr lang="en-IN" altLang="en-US" sz="3200" dirty="0">
              <a:latin typeface="Times New Roman" panose="02020603050405020304" pitchFamily="18" charset="0"/>
              <a:cs typeface="Times New Roman" panose="02020603050405020304" pitchFamily="18" charset="0"/>
              <a:sym typeface="+mn-ea"/>
            </a:endParaRPr>
          </a:p>
        </p:txBody>
      </p:sp>
      <p:pic>
        <p:nvPicPr>
          <p:cNvPr id="3" name="Picture 2">
            <a:extLst>
              <a:ext uri="{FF2B5EF4-FFF2-40B4-BE49-F238E27FC236}">
                <a16:creationId xmlns:a16="http://schemas.microsoft.com/office/drawing/2014/main" id="{BF278E9C-762D-BB04-82C3-5AC2BFECA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23" y="676021"/>
            <a:ext cx="11600330" cy="2300261"/>
          </a:xfrm>
          <a:prstGeom prst="rect">
            <a:avLst/>
          </a:prstGeom>
        </p:spPr>
      </p:pic>
      <p:pic>
        <p:nvPicPr>
          <p:cNvPr id="6" name="Picture 5">
            <a:extLst>
              <a:ext uri="{FF2B5EF4-FFF2-40B4-BE49-F238E27FC236}">
                <a16:creationId xmlns:a16="http://schemas.microsoft.com/office/drawing/2014/main" id="{C73859D3-12F3-BF96-76DD-895D0175C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23" y="2976282"/>
            <a:ext cx="11672048" cy="3790472"/>
          </a:xfrm>
          <a:prstGeom prst="rect">
            <a:avLst/>
          </a:prstGeom>
        </p:spPr>
      </p:pic>
    </p:spTree>
    <p:extLst>
      <p:ext uri="{BB962C8B-B14F-4D97-AF65-F5344CB8AC3E}">
        <p14:creationId xmlns:p14="http://schemas.microsoft.com/office/powerpoint/2010/main" val="2215363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1FC22550-0D9E-21AF-7428-5D8EBF572077}"/>
            </a:ext>
          </a:extLst>
        </p:cNvPr>
        <p:cNvGrpSpPr/>
        <p:nvPr/>
      </p:nvGrpSpPr>
      <p:grpSpPr>
        <a:xfrm>
          <a:off x="0" y="0"/>
          <a:ext cx="0" cy="0"/>
          <a:chOff x="0" y="0"/>
          <a:chExt cx="0" cy="0"/>
        </a:xfrm>
      </p:grpSpPr>
      <p:sp>
        <p:nvSpPr>
          <p:cNvPr id="5" name="Text Box 4">
            <a:extLst>
              <a:ext uri="{FF2B5EF4-FFF2-40B4-BE49-F238E27FC236}">
                <a16:creationId xmlns:a16="http://schemas.microsoft.com/office/drawing/2014/main" id="{4929DE4F-463C-1100-C565-B778FE44F19A}"/>
              </a:ext>
            </a:extLst>
          </p:cNvPr>
          <p:cNvSpPr txBox="1"/>
          <p:nvPr/>
        </p:nvSpPr>
        <p:spPr>
          <a:xfrm>
            <a:off x="1927411" y="460752"/>
            <a:ext cx="7763436" cy="646331"/>
          </a:xfrm>
          <a:prstGeom prst="rect">
            <a:avLst/>
          </a:prstGeom>
          <a:noFill/>
        </p:spPr>
        <p:txBody>
          <a:bodyPr wrap="square" rtlCol="0">
            <a:spAutoFit/>
          </a:bodyPr>
          <a:lstStyle/>
          <a:p>
            <a:pPr algn="l"/>
            <a:r>
              <a:rPr lang="en-US" sz="3600" b="1" dirty="0"/>
              <a:t>Content :</a:t>
            </a:r>
            <a:endParaRPr lang="en-IN" altLang="en-US" sz="3600" b="1" dirty="0">
              <a:latin typeface="Times New Roman" panose="02020603050405020304" pitchFamily="18" charset="0"/>
              <a:cs typeface="Times New Roman" panose="02020603050405020304" pitchFamily="18" charset="0"/>
              <a:sym typeface="+mn-ea"/>
            </a:endParaRPr>
          </a:p>
        </p:txBody>
      </p:sp>
      <p:sp>
        <p:nvSpPr>
          <p:cNvPr id="8" name="TextBox 7">
            <a:extLst>
              <a:ext uri="{FF2B5EF4-FFF2-40B4-BE49-F238E27FC236}">
                <a16:creationId xmlns:a16="http://schemas.microsoft.com/office/drawing/2014/main" id="{9859EE5B-AEC6-A484-C9AD-A282C3EF35F7}"/>
              </a:ext>
            </a:extLst>
          </p:cNvPr>
          <p:cNvSpPr txBox="1"/>
          <p:nvPr/>
        </p:nvSpPr>
        <p:spPr>
          <a:xfrm>
            <a:off x="1927411" y="1478081"/>
            <a:ext cx="7763436" cy="4464684"/>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Arial" panose="020B0604020202020204" pitchFamily="34" charset="0"/>
              </a:rPr>
              <a:t>Ab</a:t>
            </a:r>
            <a:r>
              <a:rPr lang="en-IN" sz="2400" b="1" i="0" dirty="0">
                <a:solidFill>
                  <a:schemeClr val="accent1"/>
                </a:solidFill>
                <a:effectLst/>
                <a:latin typeface="Arial" panose="020B0604020202020204" pitchFamily="34" charset="0"/>
                <a:cs typeface="Arial" panose="020B0604020202020204" pitchFamily="34" charset="0"/>
              </a:rPr>
              <a:t>out existing system</a:t>
            </a:r>
            <a:r>
              <a:rPr lang="en-IN" sz="2400" b="0" i="0" dirty="0">
                <a:solidFill>
                  <a:schemeClr val="accent1"/>
                </a:solidFill>
                <a:effectLst/>
                <a:latin typeface="Arial" panose="020B0604020202020204" pitchFamily="34" charset="0"/>
                <a:cs typeface="Arial" panose="020B0604020202020204" pitchFamily="34" charset="0"/>
              </a:rPr>
              <a:t>.</a:t>
            </a:r>
            <a:endParaRPr lang="en-IN" sz="24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Arial" panose="020B0604020202020204" pitchFamily="34" charset="0"/>
              </a:rPr>
              <a:t>Introduction</a:t>
            </a:r>
          </a:p>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Times New Roman" panose="02020603050405020304" pitchFamily="18" charset="0"/>
              </a:rPr>
              <a:t>Key features</a:t>
            </a:r>
            <a:r>
              <a:rPr lang="en-IN" sz="2400" b="1" dirty="0">
                <a:solidFill>
                  <a:schemeClr val="accent1"/>
                </a:solidFill>
                <a:latin typeface="Times New Roman" panose="02020603050405020304" pitchFamily="18" charset="0"/>
                <a:cs typeface="Times New Roman" panose="02020603050405020304" pitchFamily="18" charset="0"/>
              </a:rPr>
              <a:t>.</a:t>
            </a:r>
          </a:p>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Arial" panose="020B0604020202020204" pitchFamily="34" charset="0"/>
              </a:rPr>
              <a:t>Use case  Diagram</a:t>
            </a:r>
          </a:p>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Times New Roman" panose="02020603050405020304" pitchFamily="18" charset="0"/>
              </a:rPr>
              <a:t>ER Diagram</a:t>
            </a:r>
            <a:r>
              <a:rPr lang="en-IN" sz="2400" dirty="0">
                <a:solidFill>
                  <a:schemeClr val="accent1"/>
                </a:solidFill>
                <a:latin typeface="Times New Roman" panose="02020603050405020304" pitchFamily="18" charset="0"/>
                <a:cs typeface="Times New Roman" panose="02020603050405020304" pitchFamily="18" charset="0"/>
              </a:rPr>
              <a:t>.</a:t>
            </a:r>
          </a:p>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Arial" panose="020B0604020202020204" pitchFamily="34" charset="0"/>
              </a:rPr>
              <a:t>Technology Stack</a:t>
            </a:r>
          </a:p>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Arial" panose="020B0604020202020204" pitchFamily="34" charset="0"/>
              </a:rPr>
              <a:t>Users.</a:t>
            </a:r>
          </a:p>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Arial" panose="020B0604020202020204" pitchFamily="34" charset="0"/>
              </a:rPr>
              <a:t>Admin</a:t>
            </a:r>
          </a:p>
        </p:txBody>
      </p:sp>
    </p:spTree>
    <p:extLst>
      <p:ext uri="{BB962C8B-B14F-4D97-AF65-F5344CB8AC3E}">
        <p14:creationId xmlns:p14="http://schemas.microsoft.com/office/powerpoint/2010/main" val="3803168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2169877" y="91246"/>
            <a:ext cx="2896114" cy="584775"/>
          </a:xfrm>
          <a:prstGeom prst="rect">
            <a:avLst/>
          </a:prstGeom>
          <a:noFill/>
        </p:spPr>
        <p:txBody>
          <a:bodyPr wrap="none" rtlCol="0">
            <a:spAutoFit/>
          </a:bodyPr>
          <a:lstStyle/>
          <a:p>
            <a:pPr algn="l"/>
            <a:r>
              <a:rPr lang="en-US" sz="3200" dirty="0">
                <a:latin typeface="Times New Roman" panose="02020603050405020304" pitchFamily="18" charset="0"/>
                <a:cs typeface="Times New Roman" panose="02020603050405020304" pitchFamily="18" charset="0"/>
                <a:sym typeface="+mn-ea"/>
              </a:rPr>
              <a:t>Placement Team</a:t>
            </a:r>
            <a:endParaRPr lang="en-IN" altLang="en-US" sz="3200" dirty="0">
              <a:latin typeface="Times New Roman" panose="02020603050405020304" pitchFamily="18" charset="0"/>
              <a:cs typeface="Times New Roman" panose="02020603050405020304" pitchFamily="18" charset="0"/>
              <a:sym typeface="+mn-ea"/>
            </a:endParaRPr>
          </a:p>
        </p:txBody>
      </p:sp>
      <p:pic>
        <p:nvPicPr>
          <p:cNvPr id="3" name="Picture 2">
            <a:extLst>
              <a:ext uri="{FF2B5EF4-FFF2-40B4-BE49-F238E27FC236}">
                <a16:creationId xmlns:a16="http://schemas.microsoft.com/office/drawing/2014/main" id="{7B670CB7-7787-25A6-7E16-7F73FAE59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82" y="872113"/>
            <a:ext cx="11340353" cy="5896237"/>
          </a:xfrm>
          <a:prstGeom prst="rect">
            <a:avLst/>
          </a:prstGeom>
        </p:spPr>
      </p:pic>
    </p:spTree>
    <p:extLst>
      <p:ext uri="{BB962C8B-B14F-4D97-AF65-F5344CB8AC3E}">
        <p14:creationId xmlns:p14="http://schemas.microsoft.com/office/powerpoint/2010/main" val="1075038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60DBE-279A-2739-E40C-E793CEAB1B53}"/>
              </a:ext>
            </a:extLst>
          </p:cNvPr>
          <p:cNvSpPr>
            <a:spLocks noGrp="1"/>
          </p:cNvSpPr>
          <p:nvPr>
            <p:ph type="title"/>
          </p:nvPr>
        </p:nvSpPr>
        <p:spPr>
          <a:xfrm>
            <a:off x="0" y="233082"/>
            <a:ext cx="4177553" cy="759221"/>
          </a:xfrm>
        </p:spPr>
        <p:txBody>
          <a:bodyPr>
            <a:normAutofit fontScale="90000"/>
          </a:bodyPr>
          <a:lstStyle/>
          <a:p>
            <a:r>
              <a:rPr lang="en-IN" sz="3600" b="1" dirty="0">
                <a:latin typeface="Times New Roman" panose="02020603050405020304" pitchFamily="18" charset="0"/>
                <a:cs typeface="Times New Roman" panose="02020603050405020304" pitchFamily="18" charset="0"/>
                <a:sym typeface="+mn-ea"/>
              </a:rPr>
              <a:t>User</a:t>
            </a:r>
            <a:r>
              <a:rPr lang="en-US" sz="3600" b="1" dirty="0">
                <a:latin typeface="Times New Roman" panose="02020603050405020304" pitchFamily="18" charset="0"/>
                <a:cs typeface="Times New Roman" panose="02020603050405020304" pitchFamily="18" charset="0"/>
                <a:sym typeface="+mn-ea"/>
              </a:rPr>
              <a:t> </a:t>
            </a:r>
            <a:r>
              <a:rPr lang="en-IN" altLang="en-US" sz="3600" b="1" dirty="0">
                <a:latin typeface="Times New Roman" panose="02020603050405020304" pitchFamily="18" charset="0"/>
                <a:cs typeface="Times New Roman" panose="02020603050405020304" pitchFamily="18" charset="0"/>
                <a:sym typeface="+mn-ea"/>
              </a:rPr>
              <a:t>can</a:t>
            </a:r>
            <a:r>
              <a:rPr lang="en-US" sz="3600" b="1" dirty="0">
                <a:latin typeface="Times New Roman" panose="02020603050405020304" pitchFamily="18" charset="0"/>
                <a:cs typeface="Times New Roman" panose="02020603050405020304" pitchFamily="18" charset="0"/>
                <a:sym typeface="+mn-ea"/>
              </a:rPr>
              <a:t> </a:t>
            </a:r>
            <a:r>
              <a:rPr lang="en-IN" altLang="en-US" sz="3600" b="1" dirty="0">
                <a:latin typeface="Times New Roman" panose="02020603050405020304" pitchFamily="18" charset="0"/>
                <a:cs typeface="Times New Roman" panose="02020603050405020304" pitchFamily="18" charset="0"/>
                <a:sym typeface="+mn-ea"/>
              </a:rPr>
              <a:t>register.</a:t>
            </a:r>
            <a:br>
              <a:rPr lang="en-IN" altLang="en-US" sz="3200" dirty="0">
                <a:latin typeface="Times New Roman" panose="02020603050405020304" pitchFamily="18" charset="0"/>
                <a:cs typeface="Times New Roman" panose="02020603050405020304" pitchFamily="18" charset="0"/>
                <a:sym typeface="+mn-ea"/>
              </a:rPr>
            </a:br>
            <a:endParaRPr lang="en-IN" dirty="0"/>
          </a:p>
        </p:txBody>
      </p:sp>
      <p:pic>
        <p:nvPicPr>
          <p:cNvPr id="5" name="Picture 4">
            <a:extLst>
              <a:ext uri="{FF2B5EF4-FFF2-40B4-BE49-F238E27FC236}">
                <a16:creationId xmlns:a16="http://schemas.microsoft.com/office/drawing/2014/main" id="{21DB09F0-7545-91F3-9BC7-CF62BA18B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64" y="895854"/>
            <a:ext cx="11870471" cy="572906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A4014BB-938C-124B-D0F7-55624401FF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DAF60C-649F-20A5-66C4-AF428C4BDC18}"/>
              </a:ext>
            </a:extLst>
          </p:cNvPr>
          <p:cNvSpPr>
            <a:spLocks noGrp="1"/>
          </p:cNvSpPr>
          <p:nvPr>
            <p:ph type="title"/>
          </p:nvPr>
        </p:nvSpPr>
        <p:spPr>
          <a:xfrm>
            <a:off x="690283" y="129515"/>
            <a:ext cx="2855259" cy="1156920"/>
          </a:xfrm>
        </p:spPr>
        <p:txBody>
          <a:bodyPr/>
          <a:lstStyle/>
          <a:p>
            <a:r>
              <a:rPr lang="en-IN" sz="3600" dirty="0">
                <a:latin typeface="Times New Roman" panose="02020603050405020304" pitchFamily="18" charset="0"/>
                <a:cs typeface="Times New Roman" panose="02020603050405020304" pitchFamily="18" charset="0"/>
                <a:sym typeface="+mn-ea"/>
              </a:rPr>
              <a:t>Admin</a:t>
            </a:r>
            <a:r>
              <a:rPr lang="en-US" sz="3600" dirty="0">
                <a:latin typeface="Times New Roman" panose="02020603050405020304" pitchFamily="18" charset="0"/>
                <a:cs typeface="Times New Roman" panose="02020603050405020304" pitchFamily="18" charset="0"/>
                <a:sym typeface="+mn-ea"/>
              </a:rPr>
              <a:t> </a:t>
            </a:r>
            <a:r>
              <a:rPr lang="en-IN" sz="3600" b="1" dirty="0">
                <a:latin typeface="Times New Roman" panose="02020603050405020304" pitchFamily="18" charset="0"/>
                <a:cs typeface="Times New Roman" panose="02020603050405020304" pitchFamily="18" charset="0"/>
                <a:sym typeface="+mn-ea"/>
              </a:rPr>
              <a:t>login</a:t>
            </a:r>
            <a:r>
              <a:rPr lang="en-IN" altLang="en-US" sz="3600" dirty="0">
                <a:latin typeface="Times New Roman" panose="02020603050405020304" pitchFamily="18" charset="0"/>
                <a:cs typeface="Times New Roman" panose="02020603050405020304" pitchFamily="18" charset="0"/>
                <a:sym typeface="+mn-ea"/>
              </a:rPr>
              <a:t>.</a:t>
            </a:r>
            <a:endParaRPr lang="en-IN" dirty="0"/>
          </a:p>
        </p:txBody>
      </p:sp>
      <p:sp>
        <p:nvSpPr>
          <p:cNvPr id="4" name="Content Placeholder 3">
            <a:extLst>
              <a:ext uri="{FF2B5EF4-FFF2-40B4-BE49-F238E27FC236}">
                <a16:creationId xmlns:a16="http://schemas.microsoft.com/office/drawing/2014/main" id="{B5E59C84-5145-E5EA-B9E9-CF726EA28E7B}"/>
              </a:ext>
            </a:extLst>
          </p:cNvPr>
          <p:cNvSpPr>
            <a:spLocks noGrp="1"/>
          </p:cNvSpPr>
          <p:nvPr>
            <p:ph idx="1"/>
          </p:nvPr>
        </p:nvSpPr>
        <p:spPr>
          <a:xfrm>
            <a:off x="3626224" y="69290"/>
            <a:ext cx="7664823" cy="1149910"/>
          </a:xfrm>
        </p:spPr>
        <p:txBody>
          <a:bodyPr>
            <a:normAutofit fontScale="92500"/>
          </a:bodyPr>
          <a:lstStyle/>
          <a:p>
            <a:pPr marL="0" indent="0">
              <a:lnSpc>
                <a:spcPct val="150000"/>
              </a:lnSpc>
              <a:buNone/>
            </a:pPr>
            <a:r>
              <a:rPr lang="en-IN" altLang="en-US" sz="1800" dirty="0">
                <a:latin typeface="Times New Roman" panose="02020603050405020304" pitchFamily="18" charset="0"/>
                <a:cs typeface="Times New Roman" panose="02020603050405020304" pitchFamily="18" charset="0"/>
              </a:rPr>
              <a:t>“Admin” can also login in the system by providing the username and password set in database later admin can also edit their profile multiple admin can also be  allowed.</a:t>
            </a:r>
          </a:p>
          <a:p>
            <a:pPr>
              <a:lnSpc>
                <a:spcPct val="150000"/>
              </a:lnSpc>
            </a:pPr>
            <a:endParaRPr lang="en-IN" altLang="en-US" sz="2000" dirty="0">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E2D4FFDA-4568-3E1C-3566-E2160C9A8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048981"/>
            <a:ext cx="11887200" cy="5739729"/>
          </a:xfrm>
          <a:prstGeom prst="rect">
            <a:avLst/>
          </a:prstGeom>
        </p:spPr>
      </p:pic>
    </p:spTree>
    <p:extLst>
      <p:ext uri="{BB962C8B-B14F-4D97-AF65-F5344CB8AC3E}">
        <p14:creationId xmlns:p14="http://schemas.microsoft.com/office/powerpoint/2010/main" val="1908631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2169877" y="91246"/>
            <a:ext cx="5239511" cy="584775"/>
          </a:xfrm>
          <a:prstGeom prst="rect">
            <a:avLst/>
          </a:prstGeom>
          <a:noFill/>
        </p:spPr>
        <p:txBody>
          <a:bodyPr wrap="none" rtlCol="0">
            <a:spAutoFit/>
          </a:bodyPr>
          <a:lstStyle/>
          <a:p>
            <a:pPr algn="l"/>
            <a:r>
              <a:rPr lang="en-IN" sz="3200" dirty="0">
                <a:latin typeface="Times New Roman" panose="02020603050405020304" pitchFamily="18" charset="0"/>
                <a:cs typeface="Times New Roman" panose="02020603050405020304" pitchFamily="18" charset="0"/>
                <a:sym typeface="+mn-ea"/>
              </a:rPr>
              <a:t>User</a:t>
            </a:r>
            <a:r>
              <a:rPr lang="en-US" sz="3200" dirty="0">
                <a:latin typeface="Times New Roman" panose="02020603050405020304" pitchFamily="18" charset="0"/>
                <a:cs typeface="Times New Roman" panose="02020603050405020304" pitchFamily="18" charset="0"/>
                <a:sym typeface="+mn-ea"/>
              </a:rPr>
              <a:t> </a:t>
            </a:r>
            <a:r>
              <a:rPr lang="en-IN" altLang="en-US" sz="3200" dirty="0">
                <a:latin typeface="Times New Roman" panose="02020603050405020304" pitchFamily="18" charset="0"/>
                <a:cs typeface="Times New Roman" panose="02020603050405020304" pitchFamily="18" charset="0"/>
                <a:sym typeface="+mn-ea"/>
              </a:rPr>
              <a:t>can</a:t>
            </a:r>
            <a:r>
              <a:rPr lang="en-US" sz="3200" dirty="0">
                <a:latin typeface="Times New Roman" panose="02020603050405020304" pitchFamily="18" charset="0"/>
                <a:cs typeface="Times New Roman" panose="02020603050405020304" pitchFamily="18" charset="0"/>
                <a:sym typeface="+mn-ea"/>
              </a:rPr>
              <a:t> </a:t>
            </a:r>
            <a:r>
              <a:rPr lang="en-IN" sz="3200" b="1" dirty="0">
                <a:latin typeface="Times New Roman" panose="02020603050405020304" pitchFamily="18" charset="0"/>
                <a:cs typeface="Times New Roman" panose="02020603050405020304" pitchFamily="18" charset="0"/>
                <a:sym typeface="+mn-ea"/>
              </a:rPr>
              <a:t>login</a:t>
            </a:r>
            <a:r>
              <a:rPr lang="en-IN" altLang="en-US" sz="3200" b="1" dirty="0">
                <a:latin typeface="Times New Roman" panose="02020603050405020304" pitchFamily="18" charset="0"/>
                <a:cs typeface="Times New Roman" panose="02020603050405020304" pitchFamily="18" charset="0"/>
                <a:sym typeface="+mn-ea"/>
              </a:rPr>
              <a:t>/register</a:t>
            </a:r>
            <a:r>
              <a:rPr lang="en-IN" altLang="en-US" sz="3200" dirty="0">
                <a:latin typeface="Times New Roman" panose="02020603050405020304" pitchFamily="18" charset="0"/>
                <a:cs typeface="Times New Roman" panose="02020603050405020304" pitchFamily="18" charset="0"/>
                <a:sym typeface="+mn-ea"/>
              </a:rPr>
              <a:t>(cont.).</a:t>
            </a:r>
          </a:p>
        </p:txBody>
      </p:sp>
      <p:sp>
        <p:nvSpPr>
          <p:cNvPr id="8" name="TextBox 7"/>
          <p:cNvSpPr txBox="1"/>
          <p:nvPr/>
        </p:nvSpPr>
        <p:spPr>
          <a:xfrm>
            <a:off x="0" y="710352"/>
            <a:ext cx="11958761" cy="498663"/>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This interface is of Login where  users can login themselves by providing details such as </a:t>
            </a:r>
            <a:r>
              <a:rPr lang="en-IN" sz="2000" dirty="0">
                <a:latin typeface="Times New Roman" panose="02020603050405020304" pitchFamily="18" charset="0"/>
                <a:cs typeface="Times New Roman" panose="02020603050405020304" pitchFamily="18" charset="0"/>
              </a:rPr>
              <a:t>required details</a:t>
            </a:r>
            <a:r>
              <a:rPr lang="en-US" sz="2000"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FE8EBE61-4C16-DE6A-AC48-51766F72A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24" y="1244875"/>
            <a:ext cx="11497235" cy="5527168"/>
          </a:xfrm>
          <a:prstGeom prst="rect">
            <a:avLst/>
          </a:prstGeom>
        </p:spPr>
      </p:pic>
    </p:spTree>
    <p:extLst>
      <p:ext uri="{BB962C8B-B14F-4D97-AF65-F5344CB8AC3E}">
        <p14:creationId xmlns:p14="http://schemas.microsoft.com/office/powerpoint/2010/main" val="3312998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2169877" y="91246"/>
            <a:ext cx="2305439" cy="584775"/>
          </a:xfrm>
          <a:prstGeom prst="rect">
            <a:avLst/>
          </a:prstGeom>
          <a:noFill/>
        </p:spPr>
        <p:txBody>
          <a:bodyPr wrap="none" rtlCol="0">
            <a:spAutoFit/>
          </a:bodyPr>
          <a:lstStyle/>
          <a:p>
            <a:pPr algn="l"/>
            <a:r>
              <a:rPr lang="en-US" sz="3200" dirty="0">
                <a:latin typeface="Times New Roman" panose="02020603050405020304" pitchFamily="18" charset="0"/>
                <a:cs typeface="Times New Roman" panose="02020603050405020304" pitchFamily="18" charset="0"/>
                <a:sym typeface="+mn-ea"/>
              </a:rPr>
              <a:t>Admin page </a:t>
            </a:r>
            <a:endParaRPr lang="en-IN" altLang="en-US" sz="3200" dirty="0">
              <a:latin typeface="Times New Roman" panose="02020603050405020304" pitchFamily="18" charset="0"/>
              <a:cs typeface="Times New Roman" panose="02020603050405020304" pitchFamily="18" charset="0"/>
              <a:sym typeface="+mn-ea"/>
            </a:endParaRPr>
          </a:p>
        </p:txBody>
      </p:sp>
      <p:pic>
        <p:nvPicPr>
          <p:cNvPr id="4" name="Picture 3">
            <a:extLst>
              <a:ext uri="{FF2B5EF4-FFF2-40B4-BE49-F238E27FC236}">
                <a16:creationId xmlns:a16="http://schemas.microsoft.com/office/drawing/2014/main" id="{A6A5F9E4-6745-98FC-EFDE-C9D3C366B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77" y="944374"/>
            <a:ext cx="11932023" cy="5822380"/>
          </a:xfrm>
          <a:prstGeom prst="rect">
            <a:avLst/>
          </a:prstGeom>
        </p:spPr>
      </p:pic>
    </p:spTree>
    <p:extLst>
      <p:ext uri="{BB962C8B-B14F-4D97-AF65-F5344CB8AC3E}">
        <p14:creationId xmlns:p14="http://schemas.microsoft.com/office/powerpoint/2010/main" val="2515283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950258" y="17929"/>
            <a:ext cx="6102459" cy="584775"/>
          </a:xfrm>
          <a:prstGeom prst="rect">
            <a:avLst/>
          </a:prstGeom>
          <a:noFill/>
        </p:spPr>
        <p:txBody>
          <a:bodyPr wrap="square" rtlCol="0">
            <a:spAutoFit/>
          </a:bodyPr>
          <a:lstStyle/>
          <a:p>
            <a:pPr algn="l"/>
            <a:r>
              <a:rPr lang="en-IN" sz="3200" b="1" dirty="0">
                <a:latin typeface="Times New Roman" panose="02020603050405020304" pitchFamily="18" charset="0"/>
                <a:cs typeface="Times New Roman" panose="02020603050405020304" pitchFamily="18" charset="0"/>
                <a:sym typeface="+mn-ea"/>
              </a:rPr>
              <a:t> Admin Can Enrol Students </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p:cNvSpPr txBox="1"/>
          <p:nvPr/>
        </p:nvSpPr>
        <p:spPr>
          <a:xfrm>
            <a:off x="8966" y="378412"/>
            <a:ext cx="11994774" cy="1253164"/>
          </a:xfrm>
          <a:prstGeom prst="rect">
            <a:avLst/>
          </a:prstGeom>
          <a:noFill/>
        </p:spPr>
        <p:txBody>
          <a:bodyPr wrap="square" rtlCol="0">
            <a:spAutoFit/>
          </a:bodyPr>
          <a:lstStyle/>
          <a:p>
            <a:pPr>
              <a:lnSpc>
                <a:spcPct val="150000"/>
              </a:lnSpc>
            </a:pPr>
            <a:r>
              <a:rPr lang="en-IN" sz="2000" b="1" dirty="0">
                <a:latin typeface="Times New Roman" panose="02020603050405020304" pitchFamily="18" charset="0"/>
                <a:cs typeface="Times New Roman" panose="02020603050405020304" pitchFamily="18" charset="0"/>
              </a:rPr>
              <a:t>This website  basically design for Admin </a:t>
            </a:r>
          </a:p>
          <a:p>
            <a:pPr>
              <a:lnSpc>
                <a:spcPct val="150000"/>
              </a:lnSpc>
            </a:pPr>
            <a:r>
              <a:rPr lang="en-IN" sz="1600" dirty="0">
                <a:latin typeface="Times New Roman" panose="02020603050405020304" pitchFamily="18" charset="0"/>
                <a:cs typeface="Times New Roman" panose="02020603050405020304" pitchFamily="18" charset="0"/>
              </a:rPr>
              <a:t>Admin can Enrol students for upcoming placement drives by providing necessary Details.</a:t>
            </a:r>
          </a:p>
          <a:p>
            <a:pPr>
              <a:lnSpc>
                <a:spcPct val="150000"/>
              </a:lnSpc>
            </a:pPr>
            <a:r>
              <a:rPr lang="en-IN" sz="1600" dirty="0">
                <a:latin typeface="Times New Roman" panose="02020603050405020304" pitchFamily="18" charset="0"/>
                <a:cs typeface="Times New Roman" panose="02020603050405020304" pitchFamily="18" charset="0"/>
              </a:rPr>
              <a:t>After </a:t>
            </a:r>
            <a:r>
              <a:rPr lang="en-IN" sz="1600" b="0" i="0" dirty="0">
                <a:solidFill>
                  <a:srgbClr val="0D0D0D"/>
                </a:solidFill>
                <a:effectLst/>
                <a:latin typeface="Söhne"/>
              </a:rPr>
              <a:t>successfully</a:t>
            </a:r>
            <a:r>
              <a:rPr lang="en-IN" sz="1600" dirty="0">
                <a:latin typeface="Times New Roman" panose="02020603050405020304" pitchFamily="18" charset="0"/>
                <a:cs typeface="Times New Roman" panose="02020603050405020304" pitchFamily="18" charset="0"/>
              </a:rPr>
              <a:t> </a:t>
            </a:r>
            <a:r>
              <a:rPr lang="en-IN" sz="1600" b="0" i="0" dirty="0">
                <a:solidFill>
                  <a:srgbClr val="0D0D0D"/>
                </a:solidFill>
                <a:effectLst/>
                <a:latin typeface="Söhne"/>
              </a:rPr>
              <a:t>enrolment</a:t>
            </a:r>
            <a:r>
              <a:rPr lang="en-IN" sz="1600" dirty="0">
                <a:latin typeface="Times New Roman" panose="02020603050405020304" pitchFamily="18" charset="0"/>
                <a:cs typeface="Times New Roman" panose="02020603050405020304" pitchFamily="18" charset="0"/>
              </a:rPr>
              <a:t> user can see a </a:t>
            </a:r>
            <a:r>
              <a:rPr lang="en-IN" sz="1600" b="0" i="0" dirty="0">
                <a:solidFill>
                  <a:srgbClr val="0D0D0D"/>
                </a:solidFill>
                <a:effectLst/>
                <a:latin typeface="Söhne"/>
              </a:rPr>
              <a:t>notification</a:t>
            </a:r>
            <a:r>
              <a:rPr lang="en-IN" sz="1600" dirty="0">
                <a:latin typeface="Times New Roman" panose="02020603050405020304" pitchFamily="18" charset="0"/>
                <a:cs typeface="Times New Roman" panose="02020603050405020304" pitchFamily="18" charset="0"/>
              </a:rPr>
              <a:t> their dashboard you are successfully registered for upcoming placement drives.</a:t>
            </a:r>
          </a:p>
        </p:txBody>
      </p:sp>
      <p:pic>
        <p:nvPicPr>
          <p:cNvPr id="4" name="Picture 3">
            <a:extLst>
              <a:ext uri="{FF2B5EF4-FFF2-40B4-BE49-F238E27FC236}">
                <a16:creationId xmlns:a16="http://schemas.microsoft.com/office/drawing/2014/main" id="{F0F4E348-7598-4306-AEDA-5BA4BA695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 y="1772943"/>
            <a:ext cx="12263716" cy="5067128"/>
          </a:xfrm>
          <a:prstGeom prst="rect">
            <a:avLst/>
          </a:prstGeom>
        </p:spPr>
      </p:pic>
      <p:sp>
        <p:nvSpPr>
          <p:cNvPr id="2" name="Oval 1">
            <a:extLst>
              <a:ext uri="{FF2B5EF4-FFF2-40B4-BE49-F238E27FC236}">
                <a16:creationId xmlns:a16="http://schemas.microsoft.com/office/drawing/2014/main" id="{1F90C8CD-3A87-35AB-A19A-FFE5517200CF}"/>
              </a:ext>
            </a:extLst>
          </p:cNvPr>
          <p:cNvSpPr/>
          <p:nvPr/>
        </p:nvSpPr>
        <p:spPr>
          <a:xfrm>
            <a:off x="11162376" y="2644588"/>
            <a:ext cx="1194289" cy="671101"/>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258958" y="301859"/>
            <a:ext cx="11512718" cy="1077218"/>
          </a:xfrm>
          <a:prstGeom prst="rect">
            <a:avLst/>
          </a:prstGeom>
          <a:noFill/>
        </p:spPr>
        <p:txBody>
          <a:bodyPr wrap="square" rtlCol="0">
            <a:spAutoFit/>
          </a:bodyPr>
          <a:lstStyle/>
          <a:p>
            <a:pPr algn="l"/>
            <a:r>
              <a:rPr lang="en-IN" altLang="en-US" sz="3200" b="1" dirty="0">
                <a:latin typeface="Times New Roman" panose="02020603050405020304" pitchFamily="18" charset="0"/>
                <a:cs typeface="Times New Roman" panose="02020603050405020304" pitchFamily="18" charset="0"/>
                <a:sym typeface="+mn-ea"/>
              </a:rPr>
              <a:t>Admin can have report generated for all the students registered in placement drives.</a:t>
            </a:r>
          </a:p>
        </p:txBody>
      </p:sp>
      <p:pic>
        <p:nvPicPr>
          <p:cNvPr id="6" name="Picture 5">
            <a:extLst>
              <a:ext uri="{FF2B5EF4-FFF2-40B4-BE49-F238E27FC236}">
                <a16:creationId xmlns:a16="http://schemas.microsoft.com/office/drawing/2014/main" id="{BB974F86-89F3-029E-A1B5-8F64D509A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2" y="1379077"/>
            <a:ext cx="12111318" cy="5400544"/>
          </a:xfrm>
          <a:prstGeom prst="rect">
            <a:avLst/>
          </a:prstGeom>
        </p:spPr>
      </p:pic>
      <p:sp>
        <p:nvSpPr>
          <p:cNvPr id="7" name="Oval 6">
            <a:extLst>
              <a:ext uri="{FF2B5EF4-FFF2-40B4-BE49-F238E27FC236}">
                <a16:creationId xmlns:a16="http://schemas.microsoft.com/office/drawing/2014/main" id="{6E7395DD-2223-21BD-7E4B-E4F749C76916}"/>
              </a:ext>
            </a:extLst>
          </p:cNvPr>
          <p:cNvSpPr/>
          <p:nvPr/>
        </p:nvSpPr>
        <p:spPr>
          <a:xfrm>
            <a:off x="4944408" y="2446692"/>
            <a:ext cx="1581897" cy="749951"/>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5470723-6F5E-E02F-C7B7-C16EE470A2F2}"/>
              </a:ext>
            </a:extLst>
          </p:cNvPr>
          <p:cNvSpPr/>
          <p:nvPr/>
        </p:nvSpPr>
        <p:spPr>
          <a:xfrm>
            <a:off x="9109707" y="2374974"/>
            <a:ext cx="1111250" cy="749951"/>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E04916C-7054-AC4D-3F44-6C525EC254DF}"/>
              </a:ext>
            </a:extLst>
          </p:cNvPr>
          <p:cNvSpPr/>
          <p:nvPr/>
        </p:nvSpPr>
        <p:spPr>
          <a:xfrm>
            <a:off x="2708907" y="2536339"/>
            <a:ext cx="1111250" cy="749951"/>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35273BC-CB4A-24A1-9978-C83C90F43A28}"/>
              </a:ext>
            </a:extLst>
          </p:cNvPr>
          <p:cNvSpPr/>
          <p:nvPr/>
        </p:nvSpPr>
        <p:spPr>
          <a:xfrm>
            <a:off x="92592" y="2668930"/>
            <a:ext cx="1863783" cy="484767"/>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10993478-3CAE-D67E-EE20-5851ACC73F2F}"/>
            </a:ext>
          </a:extLst>
        </p:cNvPr>
        <p:cNvGrpSpPr/>
        <p:nvPr/>
      </p:nvGrpSpPr>
      <p:grpSpPr>
        <a:xfrm>
          <a:off x="0" y="0"/>
          <a:ext cx="0" cy="0"/>
          <a:chOff x="0" y="0"/>
          <a:chExt cx="0" cy="0"/>
        </a:xfrm>
      </p:grpSpPr>
      <p:sp>
        <p:nvSpPr>
          <p:cNvPr id="5" name="Text Box 4">
            <a:extLst>
              <a:ext uri="{FF2B5EF4-FFF2-40B4-BE49-F238E27FC236}">
                <a16:creationId xmlns:a16="http://schemas.microsoft.com/office/drawing/2014/main" id="{B7CA41EC-4880-2278-AE1C-2863C3E2A59E}"/>
              </a:ext>
            </a:extLst>
          </p:cNvPr>
          <p:cNvSpPr txBox="1"/>
          <p:nvPr/>
        </p:nvSpPr>
        <p:spPr>
          <a:xfrm>
            <a:off x="1729576" y="0"/>
            <a:ext cx="9121792" cy="584775"/>
          </a:xfrm>
          <a:prstGeom prst="rect">
            <a:avLst/>
          </a:prstGeom>
          <a:noFill/>
        </p:spPr>
        <p:txBody>
          <a:bodyPr wrap="none" rtlCol="0">
            <a:spAutoFit/>
          </a:bodyPr>
          <a:lstStyle/>
          <a:p>
            <a:pPr algn="l"/>
            <a:r>
              <a:rPr lang="en-IN" sz="3200" b="1" dirty="0">
                <a:latin typeface="Times New Roman" panose="02020603050405020304" pitchFamily="18" charset="0"/>
                <a:cs typeface="Times New Roman" panose="02020603050405020304" pitchFamily="18" charset="0"/>
                <a:sym typeface="+mn-ea"/>
              </a:rPr>
              <a:t> Admin Can Delete and Edit Students enrolments </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a:extLst>
              <a:ext uri="{FF2B5EF4-FFF2-40B4-BE49-F238E27FC236}">
                <a16:creationId xmlns:a16="http://schemas.microsoft.com/office/drawing/2014/main" id="{64B956ED-3BD4-FB2D-6E90-4C7F2BB691FC}"/>
              </a:ext>
            </a:extLst>
          </p:cNvPr>
          <p:cNvSpPr txBox="1"/>
          <p:nvPr/>
        </p:nvSpPr>
        <p:spPr>
          <a:xfrm>
            <a:off x="224272" y="584775"/>
            <a:ext cx="11743456" cy="878895"/>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Admin can delete and edit  Enrolments  of a student for upcoming placement drives .(if found suspicious activity)</a:t>
            </a:r>
          </a:p>
          <a:p>
            <a:pPr>
              <a:lnSpc>
                <a:spcPct val="150000"/>
              </a:lnSpc>
            </a:pPr>
            <a:r>
              <a:rPr lang="en-IN" dirty="0">
                <a:latin typeface="Times New Roman" panose="02020603050405020304" pitchFamily="18" charset="0"/>
                <a:cs typeface="Times New Roman" panose="02020603050405020304" pitchFamily="18" charset="0"/>
              </a:rPr>
              <a:t>After </a:t>
            </a:r>
            <a:r>
              <a:rPr lang="en-IN" b="0" i="0" dirty="0">
                <a:solidFill>
                  <a:srgbClr val="0D0D0D"/>
                </a:solidFill>
                <a:effectLst/>
                <a:latin typeface="Söhne"/>
              </a:rPr>
              <a:t>successfully</a:t>
            </a:r>
            <a:r>
              <a:rPr lang="en-IN" dirty="0">
                <a:latin typeface="Times New Roman" panose="02020603050405020304" pitchFamily="18" charset="0"/>
                <a:cs typeface="Times New Roman" panose="02020603050405020304" pitchFamily="18" charset="0"/>
              </a:rPr>
              <a:t>  deletion of </a:t>
            </a:r>
            <a:r>
              <a:rPr lang="en-IN" b="0" i="0" dirty="0">
                <a:solidFill>
                  <a:srgbClr val="0D0D0D"/>
                </a:solidFill>
                <a:effectLst/>
                <a:latin typeface="Söhne"/>
              </a:rPr>
              <a:t>enrolments,</a:t>
            </a:r>
            <a:r>
              <a:rPr lang="en-IN" dirty="0">
                <a:latin typeface="Times New Roman" panose="02020603050405020304" pitchFamily="18" charset="0"/>
                <a:cs typeface="Times New Roman" panose="02020603050405020304" pitchFamily="18" charset="0"/>
              </a:rPr>
              <a:t> user can see a </a:t>
            </a:r>
            <a:r>
              <a:rPr lang="en-IN" b="0" i="0" dirty="0">
                <a:solidFill>
                  <a:srgbClr val="0D0D0D"/>
                </a:solidFill>
                <a:effectLst/>
                <a:latin typeface="Söhne"/>
              </a:rPr>
              <a:t>notification</a:t>
            </a:r>
            <a:r>
              <a:rPr lang="en-IN" dirty="0">
                <a:latin typeface="Times New Roman" panose="02020603050405020304" pitchFamily="18" charset="0"/>
                <a:cs typeface="Times New Roman" panose="02020603050405020304" pitchFamily="18" charset="0"/>
              </a:rPr>
              <a:t> on their dashboard for their enrolments deleted.</a:t>
            </a:r>
          </a:p>
        </p:txBody>
      </p:sp>
      <p:pic>
        <p:nvPicPr>
          <p:cNvPr id="3" name="Picture 2">
            <a:extLst>
              <a:ext uri="{FF2B5EF4-FFF2-40B4-BE49-F238E27FC236}">
                <a16:creationId xmlns:a16="http://schemas.microsoft.com/office/drawing/2014/main" id="{1A383459-C9F5-B0F6-6F89-CFA3C564B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89" y="1390342"/>
            <a:ext cx="12024422" cy="5351116"/>
          </a:xfrm>
          <a:prstGeom prst="rect">
            <a:avLst/>
          </a:prstGeom>
        </p:spPr>
      </p:pic>
      <p:sp>
        <p:nvSpPr>
          <p:cNvPr id="4" name="Oval 3">
            <a:extLst>
              <a:ext uri="{FF2B5EF4-FFF2-40B4-BE49-F238E27FC236}">
                <a16:creationId xmlns:a16="http://schemas.microsoft.com/office/drawing/2014/main" id="{88EEE536-D5F5-0DFD-EF49-8E99F3230AC3}"/>
              </a:ext>
            </a:extLst>
          </p:cNvPr>
          <p:cNvSpPr/>
          <p:nvPr/>
        </p:nvSpPr>
        <p:spPr>
          <a:xfrm>
            <a:off x="11035551" y="3169024"/>
            <a:ext cx="797550" cy="2038658"/>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0798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251011" y="101599"/>
            <a:ext cx="11421035" cy="1301750"/>
          </a:xfrm>
        </p:spPr>
        <p:txBody>
          <a:bodyPr>
            <a:normAutofit fontScale="95000" lnSpcReduction="10000"/>
          </a:bodyPr>
          <a:lstStyle/>
          <a:p>
            <a:pPr marL="0" indent="0">
              <a:buNone/>
            </a:pPr>
            <a:r>
              <a:rPr lang="en-IN" sz="3500" b="1" dirty="0">
                <a:latin typeface="Times New Roman" panose="02020603050405020304" pitchFamily="18" charset="0"/>
                <a:cs typeface="Times New Roman" panose="02020603050405020304" pitchFamily="18" charset="0"/>
                <a:sym typeface="+mn-ea"/>
              </a:rPr>
              <a:t> Admin can Add a Company</a:t>
            </a:r>
            <a:endParaRPr lang="en-IN" sz="4000" b="1" dirty="0">
              <a:latin typeface="Times New Roman" panose="02020603050405020304" pitchFamily="18" charset="0"/>
              <a:cs typeface="Times New Roman" panose="02020603050405020304" pitchFamily="18" charset="0"/>
              <a:sym typeface="+mn-ea"/>
            </a:endParaRPr>
          </a:p>
          <a:p>
            <a:pPr marL="0" indent="0">
              <a:buNone/>
            </a:pPr>
            <a:r>
              <a:rPr lang="en-US" sz="2500" b="1" i="0" dirty="0">
                <a:solidFill>
                  <a:srgbClr val="0D0D0D"/>
                </a:solidFill>
                <a:effectLst/>
                <a:latin typeface="Söhne"/>
              </a:rPr>
              <a:t>Admin can add a new company by inputting essential details such as Company Name, offered CTC (Cost To Company), and a brief Description of the company.</a:t>
            </a:r>
            <a:endParaRPr lang="en-US" sz="2500" b="1" dirty="0">
              <a:latin typeface="Times New Roman" panose="02020603050405020304" pitchFamily="18" charset="0"/>
              <a:cs typeface="Times New Roman" panose="02020603050405020304" pitchFamily="18" charset="0"/>
            </a:endParaRPr>
          </a:p>
          <a:p>
            <a:pPr marL="514350" indent="-514350">
              <a:buAutoNum type="arabicPeriod"/>
            </a:pPr>
            <a:endParaRPr lang="en-IN" sz="3200" dirty="0">
              <a:latin typeface="Times New Roman" panose="02020603050405020304" pitchFamily="18" charset="0"/>
              <a:cs typeface="Times New Roman" panose="02020603050405020304" pitchFamily="18" charset="0"/>
            </a:endParaRPr>
          </a:p>
          <a:p>
            <a:pPr marL="514350" indent="-514350">
              <a:buAutoNum type="arabicPeriod"/>
            </a:pPr>
            <a:endParaRPr lang="en-IN"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377A33-4A65-60A1-A702-285717B52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7" y="1484214"/>
            <a:ext cx="12012705" cy="5272187"/>
          </a:xfrm>
          <a:prstGeom prst="rect">
            <a:avLst/>
          </a:prstGeom>
        </p:spPr>
      </p:pic>
      <p:sp>
        <p:nvSpPr>
          <p:cNvPr id="5" name="Oval 4">
            <a:extLst>
              <a:ext uri="{FF2B5EF4-FFF2-40B4-BE49-F238E27FC236}">
                <a16:creationId xmlns:a16="http://schemas.microsoft.com/office/drawing/2014/main" id="{4C3583C9-4737-F99E-7B95-9E9F72DE7610}"/>
              </a:ext>
            </a:extLst>
          </p:cNvPr>
          <p:cNvSpPr/>
          <p:nvPr/>
        </p:nvSpPr>
        <p:spPr>
          <a:xfrm>
            <a:off x="11161058" y="2551953"/>
            <a:ext cx="869577" cy="549835"/>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4AA9868-EC7F-C889-CF1E-1F8C9DBE02DE}"/>
              </a:ext>
            </a:extLst>
          </p:cNvPr>
          <p:cNvSpPr/>
          <p:nvPr/>
        </p:nvSpPr>
        <p:spPr>
          <a:xfrm>
            <a:off x="89647" y="2551953"/>
            <a:ext cx="1066800" cy="460187"/>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41B513C5-6619-7B97-E56E-626669665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0860A-B94A-8B7B-CB47-00AF148E7AAF}"/>
              </a:ext>
            </a:extLst>
          </p:cNvPr>
          <p:cNvSpPr>
            <a:spLocks noGrp="1"/>
          </p:cNvSpPr>
          <p:nvPr>
            <p:ph type="ctrTitle"/>
          </p:nvPr>
        </p:nvSpPr>
        <p:spPr>
          <a:xfrm>
            <a:off x="824752" y="62755"/>
            <a:ext cx="10076330" cy="645463"/>
          </a:xfrm>
        </p:spPr>
        <p:txBody>
          <a:bodyPr>
            <a:noAutofit/>
          </a:bodyPr>
          <a:lstStyle/>
          <a:p>
            <a:pPr marL="0" indent="0" algn="l"/>
            <a:r>
              <a:rPr lang="en-IN" sz="4000" b="1" dirty="0">
                <a:latin typeface="Times New Roman" panose="02020603050405020304" pitchFamily="18" charset="0"/>
                <a:cs typeface="Times New Roman" panose="02020603050405020304" pitchFamily="18" charset="0"/>
                <a:sym typeface="+mn-ea"/>
              </a:rPr>
              <a:t>Delete / Edit / Search a Company</a:t>
            </a:r>
            <a:endParaRPr lang="en-IN" sz="4000" dirty="0"/>
          </a:p>
        </p:txBody>
      </p:sp>
      <p:sp>
        <p:nvSpPr>
          <p:cNvPr id="3" name="Content Placeholder 2">
            <a:extLst>
              <a:ext uri="{FF2B5EF4-FFF2-40B4-BE49-F238E27FC236}">
                <a16:creationId xmlns:a16="http://schemas.microsoft.com/office/drawing/2014/main" id="{5D3389F5-217C-EEB3-A4FD-543F0AB3CD79}"/>
              </a:ext>
            </a:extLst>
          </p:cNvPr>
          <p:cNvSpPr>
            <a:spLocks noGrp="1"/>
          </p:cNvSpPr>
          <p:nvPr>
            <p:ph type="subTitle" idx="1"/>
          </p:nvPr>
        </p:nvSpPr>
        <p:spPr>
          <a:xfrm>
            <a:off x="259976" y="965484"/>
            <a:ext cx="10641106" cy="1053254"/>
          </a:xfrm>
        </p:spPr>
        <p:txBody>
          <a:bodyPr>
            <a:normAutofit fontScale="95000"/>
          </a:bodyPr>
          <a:lstStyle/>
          <a:p>
            <a:pPr marL="0" indent="0" algn="l">
              <a:buNone/>
            </a:pPr>
            <a:r>
              <a:rPr lang="en-US" sz="2100" i="0" dirty="0">
                <a:solidFill>
                  <a:srgbClr val="0D0D0D"/>
                </a:solidFill>
                <a:effectLst/>
                <a:latin typeface="Söhne"/>
              </a:rPr>
              <a:t>Admin can delete, edit company also admin can filter company according to the date.</a:t>
            </a:r>
            <a:endParaRPr lang="en-IN" sz="2100" dirty="0">
              <a:latin typeface="Times New Roman" panose="02020603050405020304" pitchFamily="18" charset="0"/>
              <a:cs typeface="Times New Roman" panose="02020603050405020304" pitchFamily="18" charset="0"/>
            </a:endParaRPr>
          </a:p>
          <a:p>
            <a:pPr marL="0" indent="0" algn="l">
              <a:buNone/>
            </a:pPr>
            <a:endParaRPr lang="en-IN" sz="3200" dirty="0">
              <a:latin typeface="Times New Roman" panose="02020603050405020304" pitchFamily="18" charset="0"/>
              <a:cs typeface="Times New Roman" panose="02020603050405020304" pitchFamily="18" charset="0"/>
              <a:sym typeface="+mn-ea"/>
            </a:endParaRPr>
          </a:p>
        </p:txBody>
      </p:sp>
      <p:pic>
        <p:nvPicPr>
          <p:cNvPr id="8" name="Picture 7">
            <a:extLst>
              <a:ext uri="{FF2B5EF4-FFF2-40B4-BE49-F238E27FC236}">
                <a16:creationId xmlns:a16="http://schemas.microsoft.com/office/drawing/2014/main" id="{1040717B-2510-C373-904E-ED8C8DBBF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40" y="1713522"/>
            <a:ext cx="11340353" cy="5311005"/>
          </a:xfrm>
          <a:prstGeom prst="rect">
            <a:avLst/>
          </a:prstGeom>
        </p:spPr>
      </p:pic>
      <p:sp>
        <p:nvSpPr>
          <p:cNvPr id="9" name="Oval 8">
            <a:extLst>
              <a:ext uri="{FF2B5EF4-FFF2-40B4-BE49-F238E27FC236}">
                <a16:creationId xmlns:a16="http://schemas.microsoft.com/office/drawing/2014/main" id="{DC8B0539-18C8-33A2-A406-52488992F274}"/>
              </a:ext>
            </a:extLst>
          </p:cNvPr>
          <p:cNvSpPr/>
          <p:nvPr/>
        </p:nvSpPr>
        <p:spPr>
          <a:xfrm>
            <a:off x="192740" y="2662170"/>
            <a:ext cx="1349922" cy="1155184"/>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D1DD77-287F-9AEB-655A-60A836D5C72F}"/>
              </a:ext>
            </a:extLst>
          </p:cNvPr>
          <p:cNvSpPr/>
          <p:nvPr/>
        </p:nvSpPr>
        <p:spPr>
          <a:xfrm>
            <a:off x="10099429" y="3382516"/>
            <a:ext cx="1160249" cy="1456747"/>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153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044C7D8-CD0B-AA6A-9F00-451A8608D6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E7E582-93E6-4668-F88B-8B897ACA8CB2}"/>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About Existing System</a:t>
            </a:r>
            <a:endParaRPr lang="en-IN" dirty="0"/>
          </a:p>
        </p:txBody>
      </p:sp>
      <p:sp>
        <p:nvSpPr>
          <p:cNvPr id="3" name="Subtitle 2">
            <a:extLst>
              <a:ext uri="{FF2B5EF4-FFF2-40B4-BE49-F238E27FC236}">
                <a16:creationId xmlns:a16="http://schemas.microsoft.com/office/drawing/2014/main" id="{7960CB88-950E-7BF5-D33E-3905EC125AA2}"/>
              </a:ext>
            </a:extLst>
          </p:cNvPr>
          <p:cNvSpPr>
            <a:spLocks noGrp="1"/>
          </p:cNvSpPr>
          <p:nvPr>
            <p:ph idx="1"/>
          </p:nvPr>
        </p:nvSpPr>
        <p:spPr>
          <a:xfrm>
            <a:off x="838200" y="2519086"/>
            <a:ext cx="10340788" cy="2931459"/>
          </a:xfrm>
        </p:spPr>
        <p:txBody>
          <a:bodyPr>
            <a:normAutofit/>
          </a:bodyPr>
          <a:lstStyle/>
          <a:p>
            <a:pPr marL="0" indent="0">
              <a:buNone/>
            </a:pPr>
            <a:endParaRPr lang="en-IN" dirty="0">
              <a:latin typeface="Times New Roman" panose="02020603050405020304" pitchFamily="18" charset="0"/>
              <a:cs typeface="Times New Roman" panose="02020603050405020304" pitchFamily="18" charset="0"/>
            </a:endParaRPr>
          </a:p>
          <a:p>
            <a:pPr algn="l"/>
            <a:r>
              <a:rPr lang="en-IN" dirty="0">
                <a:latin typeface="Times New Roman" panose="02020603050405020304" pitchFamily="18" charset="0"/>
                <a:cs typeface="Times New Roman" panose="02020603050405020304" pitchFamily="18" charset="0"/>
              </a:rPr>
              <a:t>Student can’t see the previous placement records remotely.</a:t>
            </a:r>
          </a:p>
          <a:p>
            <a:pPr algn="l"/>
            <a:r>
              <a:rPr lang="en-IN" dirty="0">
                <a:latin typeface="Times New Roman" panose="02020603050405020304" pitchFamily="18" charset="0"/>
                <a:cs typeface="Times New Roman" panose="02020603050405020304" pitchFamily="18" charset="0"/>
              </a:rPr>
              <a:t>Student can’t view their interview schedules they have to be notified by PRs.</a:t>
            </a:r>
          </a:p>
          <a:p>
            <a:pPr algn="l"/>
            <a:r>
              <a:rPr lang="en-IN" dirty="0">
                <a:latin typeface="Times New Roman" panose="02020603050405020304" pitchFamily="18" charset="0"/>
                <a:cs typeface="Times New Roman" panose="02020603050405020304" pitchFamily="18" charset="0"/>
              </a:rPr>
              <a:t>Students cannot view the visiting companies they have to get this information through CCD.</a:t>
            </a:r>
          </a:p>
        </p:txBody>
      </p:sp>
    </p:spTree>
    <p:extLst>
      <p:ext uri="{BB962C8B-B14F-4D97-AF65-F5344CB8AC3E}">
        <p14:creationId xmlns:p14="http://schemas.microsoft.com/office/powerpoint/2010/main" val="55542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1093719" y="974702"/>
            <a:ext cx="10004562" cy="646331"/>
          </a:xfrm>
          <a:prstGeom prst="rect">
            <a:avLst/>
          </a:prstGeom>
          <a:noFill/>
        </p:spPr>
        <p:txBody>
          <a:bodyPr wrap="square" rtlCol="0">
            <a:spAutoFit/>
          </a:bodyPr>
          <a:lstStyle/>
          <a:p>
            <a:pPr algn="l"/>
            <a:r>
              <a:rPr lang="en-IN" sz="3600" b="1" dirty="0">
                <a:latin typeface="Times New Roman" panose="02020603050405020304" pitchFamily="18" charset="0"/>
                <a:cs typeface="Times New Roman" panose="02020603050405020304" pitchFamily="18" charset="0"/>
                <a:sym typeface="+mn-ea"/>
              </a:rPr>
              <a:t>Admin can Schedule interview </a:t>
            </a:r>
            <a:endParaRPr lang="en-IN" altLang="en-US" sz="3600" dirty="0">
              <a:latin typeface="Times New Roman" panose="02020603050405020304" pitchFamily="18" charset="0"/>
              <a:cs typeface="Times New Roman" panose="02020603050405020304" pitchFamily="18" charset="0"/>
              <a:sym typeface="+mn-ea"/>
            </a:endParaRPr>
          </a:p>
        </p:txBody>
      </p:sp>
      <p:sp>
        <p:nvSpPr>
          <p:cNvPr id="4" name="Text Box 4">
            <a:extLst>
              <a:ext uri="{FF2B5EF4-FFF2-40B4-BE49-F238E27FC236}">
                <a16:creationId xmlns:a16="http://schemas.microsoft.com/office/drawing/2014/main" id="{9E6B61D4-B13E-695A-73B2-C6F8D02F6DF1}"/>
              </a:ext>
            </a:extLst>
          </p:cNvPr>
          <p:cNvSpPr txBox="1"/>
          <p:nvPr/>
        </p:nvSpPr>
        <p:spPr>
          <a:xfrm>
            <a:off x="1093719" y="2223247"/>
            <a:ext cx="9672893" cy="3660051"/>
          </a:xfrm>
          <a:prstGeom prst="rect">
            <a:avLst/>
          </a:prstGeom>
          <a:noFill/>
        </p:spPr>
        <p:txBody>
          <a:bodyPr wrap="square" rtlCol="0">
            <a:spAutoFit/>
          </a:bodyPr>
          <a:lstStyle/>
          <a:p>
            <a:pPr marL="457200" indent="-457200" algn="l">
              <a:buFont typeface="Wingdings" panose="05000000000000000000" pitchFamily="2" charset="2"/>
              <a:buChar char="ü"/>
            </a:pPr>
            <a:r>
              <a:rPr lang="en-US" sz="2800" b="1" i="0" dirty="0">
                <a:solidFill>
                  <a:srgbClr val="0D0D0D"/>
                </a:solidFill>
                <a:effectLst/>
                <a:latin typeface="Söhne"/>
              </a:rPr>
              <a:t>Admin can schedule interviews for students by entering Students Name, Email, Company Name, along with start and end times of the interview session.</a:t>
            </a:r>
          </a:p>
          <a:p>
            <a:pPr marL="457200" indent="-457200" algn="l">
              <a:buFont typeface="Wingdings" panose="05000000000000000000" pitchFamily="2" charset="2"/>
              <a:buChar char="ü"/>
            </a:pPr>
            <a:endParaRPr lang="en-US" sz="2800" b="1" dirty="0">
              <a:solidFill>
                <a:srgbClr val="0D0D0D"/>
              </a:solidFill>
              <a:latin typeface="Söhne"/>
            </a:endParaRPr>
          </a:p>
          <a:p>
            <a:pPr marL="457200" indent="-457200" algn="l">
              <a:buFont typeface="Wingdings" panose="05000000000000000000" pitchFamily="2" charset="2"/>
              <a:buChar char="ü"/>
            </a:pPr>
            <a:endParaRPr lang="en-US" sz="2800" b="1" i="0" dirty="0">
              <a:solidFill>
                <a:srgbClr val="0D0D0D"/>
              </a:solidFill>
              <a:effectLst/>
              <a:latin typeface="Söhne"/>
            </a:endParaRPr>
          </a:p>
          <a:p>
            <a:pPr marL="457200" indent="-457200">
              <a:buFont typeface="Wingdings" panose="05000000000000000000" pitchFamily="2" charset="2"/>
              <a:buChar char="ü"/>
            </a:pPr>
            <a:r>
              <a:rPr lang="en-IN" sz="2800" b="1" dirty="0">
                <a:latin typeface="Times New Roman" panose="02020603050405020304" pitchFamily="18" charset="0"/>
                <a:cs typeface="Times New Roman" panose="02020603050405020304" pitchFamily="18" charset="0"/>
                <a:sym typeface="+mn-ea"/>
              </a:rPr>
              <a:t>Once the admin schedule students interview students see a notification related to interview </a:t>
            </a:r>
            <a:endParaRPr lang="en-IN" altLang="en-US" sz="2800" dirty="0">
              <a:latin typeface="Times New Roman" panose="02020603050405020304" pitchFamily="18" charset="0"/>
              <a:cs typeface="Times New Roman" panose="02020603050405020304" pitchFamily="18" charset="0"/>
              <a:sym typeface="+mn-ea"/>
            </a:endParaRPr>
          </a:p>
          <a:p>
            <a:pPr algn="l"/>
            <a:endParaRPr lang="en-IN" altLang="en-US" sz="2800" b="1"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6C49BD21-DB38-CD9C-872E-6114344F5808}"/>
            </a:ext>
          </a:extLst>
        </p:cNvPr>
        <p:cNvGrpSpPr/>
        <p:nvPr/>
      </p:nvGrpSpPr>
      <p:grpSpPr>
        <a:xfrm>
          <a:off x="0" y="0"/>
          <a:ext cx="0" cy="0"/>
          <a:chOff x="0" y="0"/>
          <a:chExt cx="0" cy="0"/>
        </a:xfrm>
      </p:grpSpPr>
      <p:sp>
        <p:nvSpPr>
          <p:cNvPr id="5" name="Text Box 4">
            <a:extLst>
              <a:ext uri="{FF2B5EF4-FFF2-40B4-BE49-F238E27FC236}">
                <a16:creationId xmlns:a16="http://schemas.microsoft.com/office/drawing/2014/main" id="{DF895303-B156-B1EC-16DB-70604182004F}"/>
              </a:ext>
            </a:extLst>
          </p:cNvPr>
          <p:cNvSpPr txBox="1"/>
          <p:nvPr/>
        </p:nvSpPr>
        <p:spPr>
          <a:xfrm>
            <a:off x="2675178" y="116483"/>
            <a:ext cx="6308768" cy="646331"/>
          </a:xfrm>
          <a:prstGeom prst="rect">
            <a:avLst/>
          </a:prstGeom>
          <a:noFill/>
        </p:spPr>
        <p:txBody>
          <a:bodyPr wrap="square" rtlCol="0">
            <a:spAutoFit/>
          </a:bodyPr>
          <a:lstStyle/>
          <a:p>
            <a:pPr algn="l"/>
            <a:r>
              <a:rPr lang="en-IN" sz="3600" b="1" dirty="0">
                <a:latin typeface="Times New Roman" panose="02020603050405020304" pitchFamily="18" charset="0"/>
                <a:cs typeface="Times New Roman" panose="02020603050405020304" pitchFamily="18" charset="0"/>
                <a:sym typeface="+mn-ea"/>
              </a:rPr>
              <a:t>Admin can Schedule interview </a:t>
            </a:r>
            <a:endParaRPr lang="en-IN" altLang="en-US" sz="3600" dirty="0">
              <a:latin typeface="Times New Roman" panose="02020603050405020304" pitchFamily="18" charset="0"/>
              <a:cs typeface="Times New Roman" panose="02020603050405020304" pitchFamily="18" charset="0"/>
              <a:sym typeface="+mn-ea"/>
            </a:endParaRPr>
          </a:p>
        </p:txBody>
      </p:sp>
      <p:sp>
        <p:nvSpPr>
          <p:cNvPr id="6" name="Oval 5">
            <a:extLst>
              <a:ext uri="{FF2B5EF4-FFF2-40B4-BE49-F238E27FC236}">
                <a16:creationId xmlns:a16="http://schemas.microsoft.com/office/drawing/2014/main" id="{0E8F90E1-7F1E-5C97-66F5-81F23572A0C8}"/>
              </a:ext>
            </a:extLst>
          </p:cNvPr>
          <p:cNvSpPr/>
          <p:nvPr/>
        </p:nvSpPr>
        <p:spPr>
          <a:xfrm>
            <a:off x="6924470" y="5260189"/>
            <a:ext cx="1025140" cy="563450"/>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3A6E09E-953C-02DC-9E28-488EFBEBE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23" y="933366"/>
            <a:ext cx="11797553" cy="5808151"/>
          </a:xfrm>
          <a:prstGeom prst="rect">
            <a:avLst/>
          </a:prstGeom>
        </p:spPr>
      </p:pic>
    </p:spTree>
    <p:extLst>
      <p:ext uri="{BB962C8B-B14F-4D97-AF65-F5344CB8AC3E}">
        <p14:creationId xmlns:p14="http://schemas.microsoft.com/office/powerpoint/2010/main" val="2352571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206967" y="143235"/>
            <a:ext cx="11778065" cy="1077218"/>
          </a:xfrm>
          <a:prstGeom prst="rect">
            <a:avLst/>
          </a:prstGeom>
          <a:noFill/>
        </p:spPr>
        <p:txBody>
          <a:bodyPr wrap="square" rtlCol="0">
            <a:spAutoFit/>
          </a:bodyPr>
          <a:lstStyle/>
          <a:p>
            <a:pPr algn="l"/>
            <a:r>
              <a:rPr lang="en-US" sz="3200" b="1" dirty="0">
                <a:latin typeface="Times New Roman" panose="02020603050405020304" pitchFamily="18" charset="0"/>
                <a:cs typeface="Times New Roman" panose="02020603050405020304" pitchFamily="18" charset="0"/>
                <a:sym typeface="+mn-ea"/>
              </a:rPr>
              <a:t>Admin </a:t>
            </a:r>
            <a:r>
              <a:rPr lang="en-IN" altLang="en-US" sz="3200" b="1" dirty="0">
                <a:latin typeface="Times New Roman" panose="02020603050405020304" pitchFamily="18" charset="0"/>
                <a:cs typeface="Times New Roman" panose="02020603050405020304" pitchFamily="18" charset="0"/>
                <a:sym typeface="+mn-ea"/>
              </a:rPr>
              <a:t>can</a:t>
            </a:r>
            <a:r>
              <a:rPr lang="en-US" sz="3200" b="1" dirty="0">
                <a:latin typeface="Times New Roman" panose="02020603050405020304" pitchFamily="18" charset="0"/>
                <a:cs typeface="Times New Roman" panose="02020603050405020304" pitchFamily="18" charset="0"/>
                <a:sym typeface="+mn-ea"/>
              </a:rPr>
              <a:t> </a:t>
            </a:r>
            <a:r>
              <a:rPr lang="en-IN" sz="3200" b="1" dirty="0">
                <a:latin typeface="Times New Roman" panose="02020603050405020304" pitchFamily="18" charset="0"/>
                <a:cs typeface="Times New Roman" panose="02020603050405020304" pitchFamily="18" charset="0"/>
                <a:sym typeface="+mn-ea"/>
              </a:rPr>
              <a:t>edit and delete and generate report Students interviews.</a:t>
            </a:r>
            <a:endParaRPr lang="en-IN" altLang="en-US" sz="3200" b="1" dirty="0">
              <a:latin typeface="Times New Roman" panose="02020603050405020304" pitchFamily="18" charset="0"/>
              <a:cs typeface="Times New Roman" panose="02020603050405020304" pitchFamily="18" charset="0"/>
              <a:sym typeface="+mn-ea"/>
            </a:endParaRPr>
          </a:p>
        </p:txBody>
      </p:sp>
      <p:pic>
        <p:nvPicPr>
          <p:cNvPr id="3" name="Picture 2">
            <a:extLst>
              <a:ext uri="{FF2B5EF4-FFF2-40B4-BE49-F238E27FC236}">
                <a16:creationId xmlns:a16="http://schemas.microsoft.com/office/drawing/2014/main" id="{991B0C1B-C94F-E0C3-9BAF-2D02B8CDA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41" y="1220453"/>
            <a:ext cx="11958916" cy="5539862"/>
          </a:xfrm>
          <a:prstGeom prst="rect">
            <a:avLst/>
          </a:prstGeom>
        </p:spPr>
      </p:pic>
      <p:sp>
        <p:nvSpPr>
          <p:cNvPr id="4" name="Oval 3">
            <a:extLst>
              <a:ext uri="{FF2B5EF4-FFF2-40B4-BE49-F238E27FC236}">
                <a16:creationId xmlns:a16="http://schemas.microsoft.com/office/drawing/2014/main" id="{8C6DBCF6-C039-43F2-0DF3-508AE8DA7331}"/>
              </a:ext>
            </a:extLst>
          </p:cNvPr>
          <p:cNvSpPr/>
          <p:nvPr/>
        </p:nvSpPr>
        <p:spPr>
          <a:xfrm>
            <a:off x="10881168" y="2466383"/>
            <a:ext cx="1194289" cy="430307"/>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206967" y="143235"/>
            <a:ext cx="11778065" cy="1077218"/>
          </a:xfrm>
          <a:prstGeom prst="rect">
            <a:avLst/>
          </a:prstGeom>
          <a:noFill/>
        </p:spPr>
        <p:txBody>
          <a:bodyPr wrap="square" rtlCol="0">
            <a:spAutoFit/>
          </a:bodyPr>
          <a:lstStyle/>
          <a:p>
            <a:pPr algn="l"/>
            <a:r>
              <a:rPr lang="en-US" sz="3200" b="1" dirty="0">
                <a:latin typeface="Times New Roman" panose="02020603050405020304" pitchFamily="18" charset="0"/>
                <a:cs typeface="Times New Roman" panose="02020603050405020304" pitchFamily="18" charset="0"/>
                <a:sym typeface="+mn-ea"/>
              </a:rPr>
              <a:t>Admin </a:t>
            </a:r>
            <a:r>
              <a:rPr lang="en-IN" altLang="en-US" sz="3200" b="1" dirty="0">
                <a:latin typeface="Times New Roman" panose="02020603050405020304" pitchFamily="18" charset="0"/>
                <a:cs typeface="Times New Roman" panose="02020603050405020304" pitchFamily="18" charset="0"/>
                <a:sym typeface="+mn-ea"/>
              </a:rPr>
              <a:t>can</a:t>
            </a:r>
            <a:r>
              <a:rPr lang="en-US" sz="3200" b="1" dirty="0">
                <a:latin typeface="Times New Roman" panose="02020603050405020304" pitchFamily="18" charset="0"/>
                <a:cs typeface="Times New Roman" panose="02020603050405020304" pitchFamily="18" charset="0"/>
                <a:sym typeface="+mn-ea"/>
              </a:rPr>
              <a:t> </a:t>
            </a:r>
            <a:r>
              <a:rPr lang="en-IN" sz="3200" b="1" dirty="0">
                <a:latin typeface="Times New Roman" panose="02020603050405020304" pitchFamily="18" charset="0"/>
                <a:cs typeface="Times New Roman" panose="02020603050405020304" pitchFamily="18" charset="0"/>
                <a:sym typeface="+mn-ea"/>
              </a:rPr>
              <a:t>edit and delete and generate report Students interviews.</a:t>
            </a:r>
            <a:endParaRPr lang="en-IN" altLang="en-US" sz="3200" b="1" dirty="0">
              <a:latin typeface="Times New Roman" panose="02020603050405020304" pitchFamily="18" charset="0"/>
              <a:cs typeface="Times New Roman" panose="02020603050405020304" pitchFamily="18" charset="0"/>
              <a:sym typeface="+mn-ea"/>
            </a:endParaRPr>
          </a:p>
        </p:txBody>
      </p:sp>
      <p:pic>
        <p:nvPicPr>
          <p:cNvPr id="3" name="Picture 2">
            <a:extLst>
              <a:ext uri="{FF2B5EF4-FFF2-40B4-BE49-F238E27FC236}">
                <a16:creationId xmlns:a16="http://schemas.microsoft.com/office/drawing/2014/main" id="{991B0C1B-C94F-E0C3-9BAF-2D02B8CDA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41" y="1220453"/>
            <a:ext cx="11958916" cy="5539862"/>
          </a:xfrm>
          <a:prstGeom prst="rect">
            <a:avLst/>
          </a:prstGeom>
        </p:spPr>
      </p:pic>
      <p:sp>
        <p:nvSpPr>
          <p:cNvPr id="4" name="Oval 3">
            <a:extLst>
              <a:ext uri="{FF2B5EF4-FFF2-40B4-BE49-F238E27FC236}">
                <a16:creationId xmlns:a16="http://schemas.microsoft.com/office/drawing/2014/main" id="{8C6DBCF6-C039-43F2-0DF3-508AE8DA7331}"/>
              </a:ext>
            </a:extLst>
          </p:cNvPr>
          <p:cNvSpPr/>
          <p:nvPr/>
        </p:nvSpPr>
        <p:spPr>
          <a:xfrm>
            <a:off x="0" y="2448454"/>
            <a:ext cx="1194289" cy="429217"/>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BD7E1C0-FF68-4D41-40D1-7AD96ADBFB20}"/>
              </a:ext>
            </a:extLst>
          </p:cNvPr>
          <p:cNvSpPr/>
          <p:nvPr/>
        </p:nvSpPr>
        <p:spPr>
          <a:xfrm>
            <a:off x="10694894" y="3213846"/>
            <a:ext cx="1194289" cy="430307"/>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6077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206967" y="143235"/>
            <a:ext cx="11778065" cy="584775"/>
          </a:xfrm>
          <a:prstGeom prst="rect">
            <a:avLst/>
          </a:prstGeom>
          <a:noFill/>
        </p:spPr>
        <p:txBody>
          <a:bodyPr wrap="square" rtlCol="0">
            <a:spAutoFit/>
          </a:bodyPr>
          <a:lstStyle/>
          <a:p>
            <a:pPr algn="l"/>
            <a:r>
              <a:rPr lang="en-US" sz="3200" b="1" dirty="0">
                <a:latin typeface="Times New Roman" panose="02020603050405020304" pitchFamily="18" charset="0"/>
                <a:cs typeface="Times New Roman" panose="02020603050405020304" pitchFamily="18" charset="0"/>
                <a:sym typeface="+mn-ea"/>
              </a:rPr>
              <a:t>Until Admin not added User for Upcoming Placement Drive</a:t>
            </a:r>
            <a:endParaRPr lang="en-IN" altLang="en-US" sz="3200" b="1" dirty="0">
              <a:latin typeface="Times New Roman" panose="02020603050405020304" pitchFamily="18" charset="0"/>
              <a:cs typeface="Times New Roman" panose="02020603050405020304" pitchFamily="18" charset="0"/>
              <a:sym typeface="+mn-ea"/>
            </a:endParaRPr>
          </a:p>
        </p:txBody>
      </p:sp>
      <p:pic>
        <p:nvPicPr>
          <p:cNvPr id="4" name="Picture 3">
            <a:extLst>
              <a:ext uri="{FF2B5EF4-FFF2-40B4-BE49-F238E27FC236}">
                <a16:creationId xmlns:a16="http://schemas.microsoft.com/office/drawing/2014/main" id="{6368B63D-B1F7-767C-FF37-E4903E6CE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17" y="1057737"/>
            <a:ext cx="11591364" cy="5800263"/>
          </a:xfrm>
          <a:prstGeom prst="rect">
            <a:avLst/>
          </a:prstGeom>
        </p:spPr>
      </p:pic>
    </p:spTree>
    <p:extLst>
      <p:ext uri="{BB962C8B-B14F-4D97-AF65-F5344CB8AC3E}">
        <p14:creationId xmlns:p14="http://schemas.microsoft.com/office/powerpoint/2010/main" val="2642317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331694" y="960695"/>
            <a:ext cx="11778065" cy="369332"/>
          </a:xfrm>
          <a:prstGeom prst="rect">
            <a:avLst/>
          </a:prstGeom>
          <a:noFill/>
        </p:spPr>
        <p:txBody>
          <a:bodyPr wrap="square" rtlCol="0">
            <a:spAutoFit/>
          </a:bodyPr>
          <a:lstStyle/>
          <a:p>
            <a:pPr algn="l"/>
            <a:r>
              <a:rPr lang="en-US" dirty="0">
                <a:latin typeface="Times New Roman" panose="02020603050405020304" pitchFamily="18" charset="0"/>
                <a:cs typeface="Times New Roman" panose="02020603050405020304" pitchFamily="18" charset="0"/>
                <a:sym typeface="+mn-ea"/>
              </a:rPr>
              <a:t>User are able to see company Notification if user is eligible for </a:t>
            </a:r>
            <a:r>
              <a:rPr lang="en-US" dirty="0" err="1">
                <a:latin typeface="Times New Roman" panose="02020603050405020304" pitchFamily="18" charset="0"/>
                <a:cs typeface="Times New Roman" panose="02020603050405020304" pitchFamily="18" charset="0"/>
                <a:sym typeface="+mn-ea"/>
              </a:rPr>
              <a:t>Comapany</a:t>
            </a:r>
            <a:endParaRPr lang="en-IN" altLang="en-US" dirty="0">
              <a:latin typeface="Times New Roman" panose="02020603050405020304" pitchFamily="18" charset="0"/>
              <a:cs typeface="Times New Roman" panose="02020603050405020304" pitchFamily="18" charset="0"/>
              <a:sym typeface="+mn-ea"/>
            </a:endParaRPr>
          </a:p>
        </p:txBody>
      </p:sp>
      <p:pic>
        <p:nvPicPr>
          <p:cNvPr id="3" name="Picture 2">
            <a:extLst>
              <a:ext uri="{FF2B5EF4-FFF2-40B4-BE49-F238E27FC236}">
                <a16:creationId xmlns:a16="http://schemas.microsoft.com/office/drawing/2014/main" id="{94E67D08-201D-9E6D-5F3B-4E2E4342E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52" y="1330027"/>
            <a:ext cx="11860306" cy="5459707"/>
          </a:xfrm>
          <a:prstGeom prst="rect">
            <a:avLst/>
          </a:prstGeom>
        </p:spPr>
      </p:pic>
      <p:sp>
        <p:nvSpPr>
          <p:cNvPr id="8" name="Text Box 4">
            <a:extLst>
              <a:ext uri="{FF2B5EF4-FFF2-40B4-BE49-F238E27FC236}">
                <a16:creationId xmlns:a16="http://schemas.microsoft.com/office/drawing/2014/main" id="{E35FFEB4-D9A5-C4AC-D822-1C8C095D63F1}"/>
              </a:ext>
            </a:extLst>
          </p:cNvPr>
          <p:cNvSpPr txBox="1"/>
          <p:nvPr/>
        </p:nvSpPr>
        <p:spPr>
          <a:xfrm>
            <a:off x="331693" y="179094"/>
            <a:ext cx="11778065" cy="584775"/>
          </a:xfrm>
          <a:prstGeom prst="rect">
            <a:avLst/>
          </a:prstGeom>
          <a:noFill/>
        </p:spPr>
        <p:txBody>
          <a:bodyPr wrap="square" rtlCol="0">
            <a:spAutoFit/>
          </a:bodyPr>
          <a:lstStyle/>
          <a:p>
            <a:pPr algn="l"/>
            <a:r>
              <a:rPr lang="en-US" sz="3200" b="1" dirty="0">
                <a:latin typeface="Times New Roman" panose="02020603050405020304" pitchFamily="18" charset="0"/>
                <a:cs typeface="Times New Roman" panose="02020603050405020304" pitchFamily="18" charset="0"/>
                <a:sym typeface="+mn-ea"/>
              </a:rPr>
              <a:t>When Admin add User for Upcoming Placement Drive</a:t>
            </a:r>
            <a:endParaRPr lang="en-IN" altLang="en-US" sz="3200" b="1" dirty="0">
              <a:latin typeface="Times New Roman" panose="02020603050405020304" pitchFamily="18" charset="0"/>
              <a:cs typeface="Times New Roman" panose="02020603050405020304" pitchFamily="18" charset="0"/>
              <a:sym typeface="+mn-ea"/>
            </a:endParaRPr>
          </a:p>
        </p:txBody>
      </p:sp>
    </p:spTree>
    <p:extLst>
      <p:ext uri="{BB962C8B-B14F-4D97-AF65-F5344CB8AC3E}">
        <p14:creationId xmlns:p14="http://schemas.microsoft.com/office/powerpoint/2010/main" val="239549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164483" y="723783"/>
            <a:ext cx="12027517" cy="369332"/>
          </a:xfrm>
          <a:prstGeom prst="rect">
            <a:avLst/>
          </a:prstGeom>
          <a:noFill/>
        </p:spPr>
        <p:txBody>
          <a:bodyPr wrap="square" rtlCol="0">
            <a:spAutoFit/>
          </a:bodyPr>
          <a:lstStyle/>
          <a:p>
            <a:pPr algn="l"/>
            <a:r>
              <a:rPr lang="en-US" dirty="0">
                <a:latin typeface="Times New Roman" panose="02020603050405020304" pitchFamily="18" charset="0"/>
                <a:cs typeface="Times New Roman" panose="02020603050405020304" pitchFamily="18" charset="0"/>
                <a:sym typeface="+mn-ea"/>
              </a:rPr>
              <a:t>User are able to see he/she </a:t>
            </a:r>
            <a:r>
              <a:rPr lang="en-US" dirty="0" err="1">
                <a:latin typeface="Times New Roman" panose="02020603050405020304" pitchFamily="18" charset="0"/>
                <a:cs typeface="Times New Roman" panose="02020603050405020304" pitchFamily="18" charset="0"/>
                <a:sym typeface="+mn-ea"/>
              </a:rPr>
              <a:t>Detilas</a:t>
            </a:r>
            <a:r>
              <a:rPr lang="en-US" dirty="0">
                <a:latin typeface="Times New Roman" panose="02020603050405020304" pitchFamily="18" charset="0"/>
                <a:cs typeface="Times New Roman" panose="02020603050405020304" pitchFamily="18" charset="0"/>
                <a:sym typeface="+mn-ea"/>
              </a:rPr>
              <a:t> and if user is selected for interview he/she are able to see notification for interview real time.</a:t>
            </a:r>
            <a:endParaRPr lang="en-IN" altLang="en-US" dirty="0">
              <a:latin typeface="Times New Roman" panose="02020603050405020304" pitchFamily="18" charset="0"/>
              <a:cs typeface="Times New Roman" panose="02020603050405020304" pitchFamily="18" charset="0"/>
              <a:sym typeface="+mn-ea"/>
            </a:endParaRPr>
          </a:p>
        </p:txBody>
      </p:sp>
      <p:pic>
        <p:nvPicPr>
          <p:cNvPr id="3" name="Picture 2">
            <a:extLst>
              <a:ext uri="{FF2B5EF4-FFF2-40B4-BE49-F238E27FC236}">
                <a16:creationId xmlns:a16="http://schemas.microsoft.com/office/drawing/2014/main" id="{94E67D08-201D-9E6D-5F3B-4E2E4342E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52" y="1330027"/>
            <a:ext cx="11860306" cy="5459707"/>
          </a:xfrm>
          <a:prstGeom prst="rect">
            <a:avLst/>
          </a:prstGeom>
        </p:spPr>
      </p:pic>
      <p:sp>
        <p:nvSpPr>
          <p:cNvPr id="8" name="Text Box 4">
            <a:extLst>
              <a:ext uri="{FF2B5EF4-FFF2-40B4-BE49-F238E27FC236}">
                <a16:creationId xmlns:a16="http://schemas.microsoft.com/office/drawing/2014/main" id="{E35FFEB4-D9A5-C4AC-D822-1C8C095D63F1}"/>
              </a:ext>
            </a:extLst>
          </p:cNvPr>
          <p:cNvSpPr txBox="1"/>
          <p:nvPr/>
        </p:nvSpPr>
        <p:spPr>
          <a:xfrm>
            <a:off x="331693" y="179094"/>
            <a:ext cx="11778065" cy="584775"/>
          </a:xfrm>
          <a:prstGeom prst="rect">
            <a:avLst/>
          </a:prstGeom>
          <a:noFill/>
        </p:spPr>
        <p:txBody>
          <a:bodyPr wrap="square" rtlCol="0">
            <a:spAutoFit/>
          </a:bodyPr>
          <a:lstStyle/>
          <a:p>
            <a:pPr algn="l"/>
            <a:r>
              <a:rPr lang="en-US" sz="3200" b="1" dirty="0">
                <a:latin typeface="Times New Roman" panose="02020603050405020304" pitchFamily="18" charset="0"/>
                <a:cs typeface="Times New Roman" panose="02020603050405020304" pitchFamily="18" charset="0"/>
                <a:sym typeface="+mn-ea"/>
              </a:rPr>
              <a:t>When Admin add User for Upcoming Placement Drive</a:t>
            </a:r>
            <a:endParaRPr lang="en-IN" altLang="en-US" sz="3200" b="1" dirty="0">
              <a:latin typeface="Times New Roman" panose="02020603050405020304" pitchFamily="18" charset="0"/>
              <a:cs typeface="Times New Roman" panose="02020603050405020304" pitchFamily="18" charset="0"/>
              <a:sym typeface="+mn-ea"/>
            </a:endParaRPr>
          </a:p>
        </p:txBody>
      </p:sp>
      <p:sp>
        <p:nvSpPr>
          <p:cNvPr id="13" name="Oval 12"/>
          <p:cNvSpPr/>
          <p:nvPr/>
        </p:nvSpPr>
        <p:spPr>
          <a:xfrm>
            <a:off x="5498855" y="3962399"/>
            <a:ext cx="1194289" cy="430307"/>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B3BCB53E-4B75-4CA9-4CEF-6B0F55540CA6}"/>
              </a:ext>
            </a:extLst>
          </p:cNvPr>
          <p:cNvSpPr/>
          <p:nvPr/>
        </p:nvSpPr>
        <p:spPr>
          <a:xfrm>
            <a:off x="5308424" y="5800166"/>
            <a:ext cx="1522682" cy="430306"/>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2359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154430A-DACC-2DA2-79CA-6D321DA85857}"/>
            </a:ext>
          </a:extLst>
        </p:cNvPr>
        <p:cNvGrpSpPr/>
        <p:nvPr/>
      </p:nvGrpSpPr>
      <p:grpSpPr>
        <a:xfrm>
          <a:off x="0" y="0"/>
          <a:ext cx="0" cy="0"/>
          <a:chOff x="0" y="0"/>
          <a:chExt cx="0" cy="0"/>
        </a:xfrm>
      </p:grpSpPr>
      <p:sp>
        <p:nvSpPr>
          <p:cNvPr id="8" name="Text Box 7">
            <a:extLst>
              <a:ext uri="{FF2B5EF4-FFF2-40B4-BE49-F238E27FC236}">
                <a16:creationId xmlns:a16="http://schemas.microsoft.com/office/drawing/2014/main" id="{DDE84517-6A88-9CBB-F28D-CD8601BA0A55}"/>
              </a:ext>
            </a:extLst>
          </p:cNvPr>
          <p:cNvSpPr txBox="1"/>
          <p:nvPr/>
        </p:nvSpPr>
        <p:spPr>
          <a:xfrm>
            <a:off x="1713379" y="622113"/>
            <a:ext cx="9060180" cy="584775"/>
          </a:xfrm>
          <a:prstGeom prst="rect">
            <a:avLst/>
          </a:prstGeom>
          <a:noFill/>
        </p:spPr>
        <p:txBody>
          <a:bodyPr wrap="square" rtlCol="0">
            <a:spAutoFit/>
          </a:bodyPr>
          <a:lstStyle/>
          <a:p>
            <a:pPr algn="l"/>
            <a:r>
              <a:rPr lang="en-IN" sz="3200" b="1" i="0" u="none" strike="noStrike" dirty="0">
                <a:solidFill>
                  <a:srgbClr val="000000"/>
                </a:solidFill>
                <a:effectLst/>
                <a:latin typeface="Times New Roman" panose="02020603050405020304" pitchFamily="18" charset="0"/>
                <a:cs typeface="Times New Roman" panose="02020603050405020304" pitchFamily="18" charset="0"/>
              </a:rPr>
              <a:t>References</a:t>
            </a:r>
            <a:endParaRPr lang="en-IN" sz="3200" b="1" dirty="0">
              <a:latin typeface="Times New Roman" panose="02020603050405020304" pitchFamily="18" charset="0"/>
              <a:cs typeface="Times New Roman" panose="02020603050405020304" pitchFamily="18" charset="0"/>
              <a:sym typeface="+mn-ea"/>
            </a:endParaRPr>
          </a:p>
        </p:txBody>
      </p:sp>
      <p:sp>
        <p:nvSpPr>
          <p:cNvPr id="6" name="Text Box 4">
            <a:extLst>
              <a:ext uri="{FF2B5EF4-FFF2-40B4-BE49-F238E27FC236}">
                <a16:creationId xmlns:a16="http://schemas.microsoft.com/office/drawing/2014/main" id="{5BA5B195-4005-5AEB-C3A0-C14EA99CF7E8}"/>
              </a:ext>
            </a:extLst>
          </p:cNvPr>
          <p:cNvSpPr txBox="1"/>
          <p:nvPr/>
        </p:nvSpPr>
        <p:spPr>
          <a:xfrm>
            <a:off x="161364" y="1981200"/>
            <a:ext cx="11869271" cy="3539430"/>
          </a:xfrm>
          <a:prstGeom prst="rect">
            <a:avLst/>
          </a:prstGeom>
          <a:noFill/>
        </p:spPr>
        <p:txBody>
          <a:bodyPr wrap="square" rtlCol="0">
            <a:spAutoFit/>
          </a:bodyPr>
          <a:lstStyle/>
          <a:p>
            <a:pPr marL="593090" rtl="0" fontAlgn="base">
              <a:spcBef>
                <a:spcPts val="0"/>
              </a:spcBef>
              <a:spcAft>
                <a:spcPts val="0"/>
              </a:spcAft>
            </a:pPr>
            <a:r>
              <a:rPr lang="nl-NL" sz="2800" b="0" i="1" u="none" strike="noStrike" dirty="0">
                <a:solidFill>
                  <a:srgbClr val="000000"/>
                </a:solidFill>
                <a:effectLst/>
                <a:latin typeface="Times New Roman" panose="02020603050405020304" pitchFamily="18" charset="0"/>
              </a:rPr>
              <a:t>HTML </a:t>
            </a:r>
            <a:r>
              <a:rPr lang="nl-NL" sz="2800" b="0" i="1" u="none" strike="noStrike" dirty="0">
                <a:solidFill>
                  <a:srgbClr val="000000"/>
                </a:solidFill>
                <a:effectLst/>
                <a:latin typeface="Times New Roman" panose="02020603050405020304" pitchFamily="18" charset="0"/>
                <a:hlinkClick r:id="rId2"/>
              </a:rPr>
              <a:t>–</a:t>
            </a:r>
            <a:r>
              <a:rPr lang="en-IN" sz="2800" b="0" i="0" dirty="0">
                <a:solidFill>
                  <a:srgbClr val="000000"/>
                </a:solidFill>
                <a:effectLst/>
                <a:latin typeface="Times New Roman" panose="02020603050405020304" pitchFamily="18" charset="0"/>
                <a:hlinkClick r:id="rId2"/>
              </a:rPr>
              <a:t>http://www.w3schools.com/html/</a:t>
            </a:r>
            <a:r>
              <a:rPr lang="nl-NL" sz="2800" b="0" i="1" u="none" strike="noStrike" dirty="0">
                <a:solidFill>
                  <a:srgbClr val="000000"/>
                </a:solidFill>
                <a:effectLst/>
                <a:latin typeface="Times New Roman" panose="02020603050405020304" pitchFamily="18" charset="0"/>
                <a:hlinkClick r:id="rId2"/>
              </a:rPr>
              <a:t> </a:t>
            </a:r>
            <a:r>
              <a:rPr lang="nl-NL" sz="1500" b="0" u="none" strike="noStrike" dirty="0">
                <a:solidFill>
                  <a:srgbClr val="000000"/>
                </a:solidFill>
                <a:effectLst/>
                <a:latin typeface="Times New Roman" panose="02020603050405020304" pitchFamily="18" charset="0"/>
              </a:rPr>
              <a:t>(13may2024)</a:t>
            </a:r>
          </a:p>
          <a:p>
            <a:pPr marL="593090" fontAlgn="base"/>
            <a:r>
              <a:rPr lang="nl-NL" sz="2800" b="0" i="1" u="none" strike="noStrike" dirty="0">
                <a:solidFill>
                  <a:srgbClr val="000000"/>
                </a:solidFill>
                <a:effectLst/>
                <a:latin typeface="Times New Roman" panose="02020603050405020304" pitchFamily="18" charset="0"/>
              </a:rPr>
              <a:t>Node JS - </a:t>
            </a:r>
            <a:r>
              <a:rPr lang="nl-NL" sz="2800" b="0" i="1" u="sng" strike="noStrike" dirty="0">
                <a:solidFill>
                  <a:srgbClr val="1154CC"/>
                </a:solidFill>
                <a:effectLst/>
                <a:latin typeface="Times New Roman" panose="02020603050405020304" pitchFamily="18" charset="0"/>
                <a:hlinkClick r:id="rId3"/>
              </a:rPr>
              <a:t>https://nodejs.org/en/docs</a:t>
            </a:r>
            <a:r>
              <a:rPr lang="nl-NL" sz="2800" b="0" u="sng" strike="noStrike" dirty="0">
                <a:solidFill>
                  <a:srgbClr val="1154CC"/>
                </a:solidFill>
                <a:effectLst/>
                <a:latin typeface="Times New Roman" panose="02020603050405020304" pitchFamily="18" charset="0"/>
                <a:hlinkClick r:id="rId3"/>
              </a:rPr>
              <a:t>/</a:t>
            </a:r>
            <a:r>
              <a:rPr lang="nl-NL" sz="1500" b="0" u="none" strike="noStrike" dirty="0">
                <a:solidFill>
                  <a:srgbClr val="000000"/>
                </a:solidFill>
                <a:effectLst/>
                <a:latin typeface="Times New Roman" panose="02020603050405020304" pitchFamily="18" charset="0"/>
              </a:rPr>
              <a:t>(10may2024)</a:t>
            </a:r>
          </a:p>
          <a:p>
            <a:pPr marL="593090" fontAlgn="base"/>
            <a:r>
              <a:rPr lang="nl-NL" sz="2800" b="0" i="1" u="none" strike="noStrike" dirty="0">
                <a:solidFill>
                  <a:srgbClr val="000000"/>
                </a:solidFill>
                <a:effectLst/>
                <a:latin typeface="Times New Roman" panose="02020603050405020304" pitchFamily="18" charset="0"/>
              </a:rPr>
              <a:t>CSS - </a:t>
            </a:r>
            <a:r>
              <a:rPr lang="nl-NL" sz="2800" b="0" i="1" u="sng" strike="noStrike" dirty="0">
                <a:solidFill>
                  <a:srgbClr val="1154CC"/>
                </a:solidFill>
                <a:effectLst/>
                <a:latin typeface="Times New Roman" panose="02020603050405020304" pitchFamily="18" charset="0"/>
                <a:hlinkClick r:id="rId4"/>
              </a:rPr>
              <a:t>https://developer.mozilla.org/en-US/docs/Web/CSS</a:t>
            </a:r>
            <a:r>
              <a:rPr lang="nl-NL" sz="1500" b="0" u="none" strike="noStrike" dirty="0">
                <a:solidFill>
                  <a:srgbClr val="000000"/>
                </a:solidFill>
                <a:effectLst/>
                <a:latin typeface="Times New Roman" panose="02020603050405020304" pitchFamily="18" charset="0"/>
              </a:rPr>
              <a:t>(10may2024)</a:t>
            </a:r>
          </a:p>
          <a:p>
            <a:pPr marL="593090" fontAlgn="base"/>
            <a:r>
              <a:rPr lang="nl-NL" sz="2800" b="0" i="1" u="none" strike="noStrike" dirty="0">
                <a:solidFill>
                  <a:srgbClr val="000000"/>
                </a:solidFill>
                <a:effectLst/>
                <a:latin typeface="Times New Roman" panose="02020603050405020304" pitchFamily="18" charset="0"/>
              </a:rPr>
              <a:t>Express JS - </a:t>
            </a:r>
            <a:r>
              <a:rPr lang="nl-NL" sz="2800" b="0" i="1" u="sng" strike="noStrike" dirty="0">
                <a:solidFill>
                  <a:srgbClr val="1154CC"/>
                </a:solidFill>
                <a:effectLst/>
                <a:latin typeface="Times New Roman" panose="02020603050405020304" pitchFamily="18" charset="0"/>
                <a:hlinkClick r:id="rId5"/>
              </a:rPr>
              <a:t>https://expressjs.com/en/5x/api.html</a:t>
            </a:r>
            <a:r>
              <a:rPr lang="nl-NL" sz="1500" b="0" u="none" strike="noStrike" dirty="0">
                <a:solidFill>
                  <a:srgbClr val="000000"/>
                </a:solidFill>
                <a:effectLst/>
                <a:latin typeface="Times New Roman" panose="02020603050405020304" pitchFamily="18" charset="0"/>
              </a:rPr>
              <a:t>(13may2024)</a:t>
            </a:r>
          </a:p>
          <a:p>
            <a:pPr marL="593090" fontAlgn="base"/>
            <a:r>
              <a:rPr lang="nl-NL" sz="2800" b="0" i="1" u="none" strike="noStrike" dirty="0">
                <a:solidFill>
                  <a:srgbClr val="000000"/>
                </a:solidFill>
                <a:effectLst/>
                <a:latin typeface="Times New Roman" panose="02020603050405020304" pitchFamily="18" charset="0"/>
              </a:rPr>
              <a:t>Javascript - </a:t>
            </a:r>
            <a:r>
              <a:rPr lang="nl-NL" sz="2800" b="0" i="1" u="sng" strike="noStrike" dirty="0">
                <a:solidFill>
                  <a:srgbClr val="1154CC"/>
                </a:solidFill>
                <a:effectLst/>
                <a:latin typeface="Times New Roman" panose="02020603050405020304" pitchFamily="18" charset="0"/>
                <a:hlinkClick r:id="rId6"/>
              </a:rPr>
              <a:t>https://developer.mozilla.org/en-US/docs/Web/JavaScript</a:t>
            </a:r>
            <a:r>
              <a:rPr lang="nl-NL" sz="1500" b="0" u="none" strike="noStrike" dirty="0">
                <a:solidFill>
                  <a:srgbClr val="000000"/>
                </a:solidFill>
                <a:effectLst/>
                <a:latin typeface="Times New Roman" panose="02020603050405020304" pitchFamily="18" charset="0"/>
              </a:rPr>
              <a:t>(13may2024)</a:t>
            </a:r>
            <a:endParaRPr lang="nl-NL" sz="2800" b="0" u="none" strike="noStrike" dirty="0">
              <a:solidFill>
                <a:srgbClr val="000000"/>
              </a:solidFill>
              <a:effectLst/>
              <a:latin typeface="Times New Roman" panose="02020603050405020304" pitchFamily="18" charset="0"/>
            </a:endParaRPr>
          </a:p>
          <a:p>
            <a:pPr marL="593090" fontAlgn="base">
              <a:spcBef>
                <a:spcPts val="5"/>
              </a:spcBef>
            </a:pPr>
            <a:r>
              <a:rPr lang="nl-NL" sz="2800" b="0" i="1" u="none" strike="noStrike" dirty="0">
                <a:solidFill>
                  <a:srgbClr val="000000"/>
                </a:solidFill>
                <a:effectLst/>
                <a:latin typeface="Times New Roman" panose="02020603050405020304" pitchFamily="18" charset="0"/>
              </a:rPr>
              <a:t>NPM - </a:t>
            </a:r>
            <a:r>
              <a:rPr lang="nl-NL" sz="2800" b="0" i="1" u="sng" strike="noStrike" dirty="0">
                <a:solidFill>
                  <a:srgbClr val="1154CC"/>
                </a:solidFill>
                <a:effectLst/>
                <a:latin typeface="Times New Roman" panose="02020603050405020304" pitchFamily="18" charset="0"/>
                <a:hlinkClick r:id="rId7"/>
              </a:rPr>
              <a:t>https://docs.npmjs.com/</a:t>
            </a:r>
            <a:r>
              <a:rPr lang="nl-NL" sz="1500" b="0" i="1" u="none" strike="noStrike" dirty="0">
                <a:solidFill>
                  <a:srgbClr val="000000"/>
                </a:solidFill>
                <a:effectLst/>
                <a:latin typeface="Times New Roman" panose="02020603050405020304" pitchFamily="18" charset="0"/>
              </a:rPr>
              <a:t>(</a:t>
            </a:r>
            <a:r>
              <a:rPr lang="nl-NL" sz="1500" b="0" u="none" strike="noStrike" dirty="0">
                <a:solidFill>
                  <a:srgbClr val="000000"/>
                </a:solidFill>
                <a:effectLst/>
                <a:latin typeface="Times New Roman" panose="02020603050405020304" pitchFamily="18" charset="0"/>
              </a:rPr>
              <a:t>13may2024)</a:t>
            </a:r>
          </a:p>
          <a:p>
            <a:r>
              <a:rPr lang="en-IN" sz="2800" dirty="0"/>
              <a:t>       </a:t>
            </a:r>
            <a:r>
              <a:rPr lang="nl-NL" sz="2800" b="0" i="1" u="none" strike="noStrike" dirty="0">
                <a:solidFill>
                  <a:srgbClr val="000000"/>
                </a:solidFill>
                <a:effectLst/>
                <a:latin typeface="Times New Roman" panose="02020603050405020304" pitchFamily="18" charset="0"/>
              </a:rPr>
              <a:t>MongoDb </a:t>
            </a:r>
            <a:r>
              <a:rPr lang="en-IN" sz="1800" b="0" i="1" u="none" strike="noStrike" dirty="0">
                <a:solidFill>
                  <a:srgbClr val="000000"/>
                </a:solidFill>
                <a:effectLst/>
                <a:latin typeface="Times New Roman" panose="02020603050405020304" pitchFamily="18" charset="0"/>
              </a:rPr>
              <a:t>-</a:t>
            </a:r>
            <a:r>
              <a:rPr lang="en-IN" sz="2800" b="0" i="1" u="sng" strike="noStrike" dirty="0">
                <a:solidFill>
                  <a:srgbClr val="1155CC"/>
                </a:solidFill>
                <a:effectLst/>
                <a:latin typeface="Times New Roman" panose="02020603050405020304" pitchFamily="18" charset="0"/>
                <a:hlinkClick r:id="rId8"/>
              </a:rPr>
              <a:t>https://www.mongodb.com/</a:t>
            </a:r>
            <a:r>
              <a:rPr lang="nl-NL" sz="1500" b="0" u="none" strike="noStrike" dirty="0">
                <a:solidFill>
                  <a:srgbClr val="000000"/>
                </a:solidFill>
                <a:effectLst/>
                <a:latin typeface="Times New Roman" panose="02020603050405020304" pitchFamily="18" charset="0"/>
              </a:rPr>
              <a:t>(13may2024)</a:t>
            </a:r>
            <a:endParaRPr lang="en-IN" sz="1500" b="0" u="sng" strike="noStrike" dirty="0">
              <a:solidFill>
                <a:srgbClr val="1155CC"/>
              </a:solidFill>
              <a:effectLst/>
              <a:latin typeface="Times New Roman" panose="02020603050405020304" pitchFamily="18" charset="0"/>
            </a:endParaRPr>
          </a:p>
          <a:p>
            <a:r>
              <a:rPr lang="en-IN" sz="2800" dirty="0"/>
              <a:t>       </a:t>
            </a:r>
            <a:r>
              <a:rPr lang="nl-NL" sz="2800" i="1" dirty="0">
                <a:solidFill>
                  <a:srgbClr val="000000"/>
                </a:solidFill>
                <a:latin typeface="Times New Roman" panose="02020603050405020304" pitchFamily="18" charset="0"/>
              </a:rPr>
              <a:t>React js-</a:t>
            </a:r>
            <a:r>
              <a:rPr lang="en-IN" sz="2800" i="1" u="sng" dirty="0">
                <a:solidFill>
                  <a:srgbClr val="0070C0"/>
                </a:solidFill>
                <a:hlinkClick r:id="rId9">
                  <a:extLst>
                    <a:ext uri="{A12FA001-AC4F-418D-AE19-62706E023703}">
                      <ahyp:hlinkClr xmlns:ahyp="http://schemas.microsoft.com/office/drawing/2018/hyperlinkcolor" val="tx"/>
                    </a:ext>
                  </a:extLst>
                </a:hlinkClick>
              </a:rPr>
              <a:t>https://legacy.reactjs.org/docs/getting-started.html</a:t>
            </a:r>
            <a:r>
              <a:rPr lang="nl-NL" sz="1500" b="0" u="none" strike="noStrike" dirty="0">
                <a:solidFill>
                  <a:srgbClr val="000000"/>
                </a:solidFill>
                <a:effectLst/>
                <a:latin typeface="Times New Roman" panose="02020603050405020304" pitchFamily="18" charset="0"/>
              </a:rPr>
              <a:t>(13may2024)</a:t>
            </a:r>
          </a:p>
        </p:txBody>
      </p:sp>
    </p:spTree>
    <p:extLst>
      <p:ext uri="{BB962C8B-B14F-4D97-AF65-F5344CB8AC3E}">
        <p14:creationId xmlns:p14="http://schemas.microsoft.com/office/powerpoint/2010/main" val="1483717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2345" y="2540000"/>
            <a:ext cx="5147945" cy="1778635"/>
          </a:xfrm>
        </p:spPr>
        <p:txBody>
          <a:bodyPr>
            <a:normAutofit/>
          </a:bodyPr>
          <a:lstStyle/>
          <a:p>
            <a:pPr marL="0" indent="0">
              <a:buNone/>
            </a:pPr>
            <a:r>
              <a:rPr lang="en-IN" sz="8800"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A011B2E-782F-F988-FA98-E23EE29859D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EB95DD4-5B1E-D611-70F8-235F40D1E812}"/>
              </a:ext>
            </a:extLst>
          </p:cNvPr>
          <p:cNvSpPr>
            <a:spLocks noGrp="1"/>
          </p:cNvSpPr>
          <p:nvPr>
            <p:ph type="subTitle" idx="1"/>
          </p:nvPr>
        </p:nvSpPr>
        <p:spPr>
          <a:xfrm>
            <a:off x="3487270" y="1204034"/>
            <a:ext cx="4410635" cy="871295"/>
          </a:xfrm>
        </p:spPr>
        <p:txBody>
          <a:bodyPr>
            <a:normAutofit lnSpcReduction="10000"/>
          </a:bodyPr>
          <a:lstStyle/>
          <a:p>
            <a:r>
              <a:rPr lang="en-IN" altLang="en-US" sz="6000" b="1" dirty="0">
                <a:latin typeface="Times New Roman" panose="02020603050405020304" pitchFamily="18" charset="0"/>
                <a:cs typeface="Times New Roman" panose="02020603050405020304" pitchFamily="18" charset="0"/>
              </a:rPr>
              <a:t>Introduction</a:t>
            </a:r>
            <a:endParaRPr lang="en-IN" sz="6000" b="1" dirty="0"/>
          </a:p>
        </p:txBody>
      </p:sp>
      <p:sp>
        <p:nvSpPr>
          <p:cNvPr id="4" name="TextBox 3">
            <a:extLst>
              <a:ext uri="{FF2B5EF4-FFF2-40B4-BE49-F238E27FC236}">
                <a16:creationId xmlns:a16="http://schemas.microsoft.com/office/drawing/2014/main" id="{5148C9EA-8422-39EF-5DC9-4C696AC693DD}"/>
              </a:ext>
            </a:extLst>
          </p:cNvPr>
          <p:cNvSpPr txBox="1"/>
          <p:nvPr/>
        </p:nvSpPr>
        <p:spPr>
          <a:xfrm>
            <a:off x="860612" y="2142565"/>
            <a:ext cx="9699812" cy="3357137"/>
          </a:xfrm>
          <a:prstGeom prst="rect">
            <a:avLst/>
          </a:prstGeom>
          <a:noFill/>
        </p:spPr>
        <p:txBody>
          <a:bodyPr wrap="square">
            <a:spAutoFit/>
          </a:bodyPr>
          <a:lstStyle/>
          <a:p>
            <a:pPr>
              <a:lnSpc>
                <a:spcPct val="150000"/>
              </a:lnSpc>
            </a:pPr>
            <a:r>
              <a:rPr lang="en-US" sz="2400" b="1" i="0" u="none" strike="noStrike" dirty="0">
                <a:solidFill>
                  <a:srgbClr val="0D0D0D"/>
                </a:solidFill>
                <a:effectLst/>
                <a:latin typeface="Times New Roman" panose="02020603050405020304" pitchFamily="18" charset="0"/>
              </a:rPr>
              <a:t>The "NITC PLACEMENT WEBSITE SYSTEM" was created to fix the problems we had with the old manual system. Before, students had to rely on placement representatives for any information they needed. Plus, applying for a job was only possible through the </a:t>
            </a:r>
            <a:r>
              <a:rPr lang="en-US" sz="2400" b="1" i="0" u="none" strike="noStrike" dirty="0" err="1">
                <a:solidFill>
                  <a:srgbClr val="0D0D0D"/>
                </a:solidFill>
                <a:effectLst/>
                <a:latin typeface="Times New Roman" panose="02020603050405020304" pitchFamily="18" charset="0"/>
              </a:rPr>
              <a:t>Genskill</a:t>
            </a:r>
            <a:r>
              <a:rPr lang="en-US" sz="2400" b="1" i="0" u="none" strike="noStrike" dirty="0">
                <a:solidFill>
                  <a:srgbClr val="0D0D0D"/>
                </a:solidFill>
                <a:effectLst/>
                <a:latin typeface="Times New Roman" panose="02020603050405020304" pitchFamily="18" charset="0"/>
              </a:rPr>
              <a:t> application, and students had to depend on placement representatives for further processing.</a:t>
            </a:r>
            <a:endParaRPr lang="en-IN" sz="2400" b="1" dirty="0"/>
          </a:p>
        </p:txBody>
      </p:sp>
    </p:spTree>
    <p:extLst>
      <p:ext uri="{BB962C8B-B14F-4D97-AF65-F5344CB8AC3E}">
        <p14:creationId xmlns:p14="http://schemas.microsoft.com/office/powerpoint/2010/main" val="3768710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395F-5806-DCF3-8C12-D1F6042524C4}"/>
              </a:ext>
            </a:extLst>
          </p:cNvPr>
          <p:cNvSpPr>
            <a:spLocks noGrp="1"/>
          </p:cNvSpPr>
          <p:nvPr>
            <p:ph type="ctrTitle"/>
          </p:nvPr>
        </p:nvSpPr>
        <p:spPr>
          <a:xfrm>
            <a:off x="896471" y="273142"/>
            <a:ext cx="8561294" cy="954315"/>
          </a:xfrm>
        </p:spPr>
        <p:txBody>
          <a:bodyPr/>
          <a:lstStyle/>
          <a:p>
            <a:r>
              <a:rPr lang="en-IN" altLang="en-US" sz="4000" b="1" dirty="0">
                <a:latin typeface="Times New Roman" panose="02020603050405020304" pitchFamily="18" charset="0"/>
                <a:cs typeface="Times New Roman" panose="02020603050405020304" pitchFamily="18" charset="0"/>
              </a:rPr>
              <a:t>Why NITC </a:t>
            </a:r>
            <a:r>
              <a:rPr lang="en-US" sz="4000" dirty="0">
                <a:latin typeface="Times New Roman" panose="02020603050405020304" pitchFamily="18" charset="0"/>
                <a:cs typeface="Times New Roman" panose="02020603050405020304" pitchFamily="18" charset="0"/>
                <a:sym typeface="+mn-ea"/>
              </a:rPr>
              <a:t>PLACEMENT WEBSITE</a:t>
            </a:r>
            <a:endParaRPr lang="en-IN" sz="4000" dirty="0"/>
          </a:p>
        </p:txBody>
      </p:sp>
      <p:sp>
        <p:nvSpPr>
          <p:cNvPr id="3" name="Subtitle 2">
            <a:extLst>
              <a:ext uri="{FF2B5EF4-FFF2-40B4-BE49-F238E27FC236}">
                <a16:creationId xmlns:a16="http://schemas.microsoft.com/office/drawing/2014/main" id="{1CDB1D81-F3CE-3F81-D7B6-AA8557819431}"/>
              </a:ext>
            </a:extLst>
          </p:cNvPr>
          <p:cNvSpPr>
            <a:spLocks noGrp="1"/>
          </p:cNvSpPr>
          <p:nvPr>
            <p:ph type="subTitle" idx="1"/>
          </p:nvPr>
        </p:nvSpPr>
        <p:spPr>
          <a:xfrm>
            <a:off x="797859" y="1864661"/>
            <a:ext cx="8476144" cy="4338916"/>
          </a:xfrm>
        </p:spPr>
        <p:txBody>
          <a:bodyPr>
            <a:normAutofit/>
          </a:bodyPr>
          <a:lstStyle/>
          <a:p>
            <a:pPr marL="457200" indent="-457200" algn="ctr">
              <a:lnSpc>
                <a:spcPct val="150000"/>
              </a:lnSpc>
              <a:buAutoNum type="arabicPeriod"/>
            </a:pPr>
            <a:r>
              <a:rPr lang="en-US" sz="1800" b="1" i="0" dirty="0">
                <a:solidFill>
                  <a:srgbClr val="0D0D0D"/>
                </a:solidFill>
                <a:effectLst/>
                <a:latin typeface="Söhne"/>
              </a:rPr>
              <a:t>User-Friendly Interface</a:t>
            </a:r>
            <a:r>
              <a:rPr lang="en-US" sz="1800" b="0" i="0" dirty="0">
                <a:solidFill>
                  <a:srgbClr val="0D0D0D"/>
                </a:solidFill>
                <a:effectLst/>
                <a:latin typeface="Söhne"/>
              </a:rPr>
              <a:t>: NITC placement website has a user-friendly interface, making it easy for students to navigate and access essential information regarding placements. </a:t>
            </a:r>
          </a:p>
          <a:p>
            <a:pPr marL="457200" indent="-457200" algn="ctr">
              <a:lnSpc>
                <a:spcPct val="150000"/>
              </a:lnSpc>
              <a:buAutoNum type="arabicPeriod"/>
            </a:pPr>
            <a:r>
              <a:rPr lang="en-IN" sz="1800" b="1" i="0" dirty="0">
                <a:solidFill>
                  <a:srgbClr val="0D0D0D"/>
                </a:solidFill>
                <a:effectLst/>
                <a:latin typeface="Söhne"/>
              </a:rPr>
              <a:t>Comprehensive Information</a:t>
            </a:r>
            <a:r>
              <a:rPr lang="en-IN" sz="1800" b="0" i="0" dirty="0">
                <a:solidFill>
                  <a:srgbClr val="0D0D0D"/>
                </a:solidFill>
                <a:effectLst/>
                <a:latin typeface="Söhne"/>
              </a:rPr>
              <a:t>: The website provides comprehensive information about placement opportunities, including details about participating companies, job profiles, eligibility criteria, and recruitment processes.</a:t>
            </a:r>
            <a:endParaRPr lang="en-IN" sz="1800" b="0" i="0" dirty="0">
              <a:solidFill>
                <a:srgbClr val="0D0D0D"/>
              </a:solidFill>
              <a:effectLst/>
              <a:latin typeface="Times New Roman" panose="02020603050405020304" pitchFamily="18" charset="0"/>
              <a:cs typeface="Times New Roman" panose="02020603050405020304" pitchFamily="18" charset="0"/>
            </a:endParaRPr>
          </a:p>
          <a:p>
            <a:pPr marL="457200" indent="-457200" algn="ctr">
              <a:lnSpc>
                <a:spcPct val="150000"/>
              </a:lnSpc>
              <a:buAutoNum type="arabicPeriod"/>
            </a:pPr>
            <a:r>
              <a:rPr lang="en-US" sz="1800" b="1" i="0" dirty="0">
                <a:solidFill>
                  <a:srgbClr val="0D0D0D"/>
                </a:solidFill>
                <a:effectLst/>
                <a:latin typeface="Söhne"/>
              </a:rPr>
              <a:t>Placement Statistics</a:t>
            </a:r>
            <a:r>
              <a:rPr lang="en-US" sz="1800" b="0" i="0" dirty="0">
                <a:solidFill>
                  <a:srgbClr val="0D0D0D"/>
                </a:solidFill>
                <a:effectLst/>
                <a:latin typeface="Söhne"/>
              </a:rPr>
              <a:t>: Emphasize the availability of placement statistics on the website, showcasing the success rate of previous placement seasons, average salary packages, and companies visiting the campus.</a:t>
            </a:r>
            <a:endParaRPr lang="en-IN" altLang="en-US" sz="1800" dirty="0">
              <a:latin typeface="Times New Roman" panose="02020603050405020304" pitchFamily="18" charset="0"/>
              <a:cs typeface="Times New Roman" panose="02020603050405020304" pitchFamily="18" charset="0"/>
              <a:sym typeface="+mn-ea"/>
            </a:endParaRPr>
          </a:p>
          <a:p>
            <a:pPr algn="ct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15B9-CD2F-B82A-36C3-E464828B9DA5}"/>
              </a:ext>
            </a:extLst>
          </p:cNvPr>
          <p:cNvSpPr>
            <a:spLocks noGrp="1"/>
          </p:cNvSpPr>
          <p:nvPr>
            <p:ph type="ctrTitle"/>
          </p:nvPr>
        </p:nvSpPr>
        <p:spPr>
          <a:xfrm>
            <a:off x="591670" y="692275"/>
            <a:ext cx="8682333" cy="867584"/>
          </a:xfrm>
        </p:spPr>
        <p:txBody>
          <a:bodyPr>
            <a:normAutofit fontScale="90000"/>
          </a:bodyPr>
          <a:lstStyle/>
          <a:p>
            <a:pPr algn="l"/>
            <a:r>
              <a:rPr lang="en-US" dirty="0"/>
              <a:t>Key Features:</a:t>
            </a:r>
            <a:endParaRPr lang="en-IN" dirty="0"/>
          </a:p>
        </p:txBody>
      </p:sp>
      <p:sp>
        <p:nvSpPr>
          <p:cNvPr id="3" name="Content Placeholder 2"/>
          <p:cNvSpPr>
            <a:spLocks noGrp="1"/>
          </p:cNvSpPr>
          <p:nvPr>
            <p:ph type="subTitle" idx="1"/>
          </p:nvPr>
        </p:nvSpPr>
        <p:spPr>
          <a:xfrm>
            <a:off x="591670" y="1945341"/>
            <a:ext cx="10936941" cy="4285130"/>
          </a:xfrm>
        </p:spPr>
        <p:txBody>
          <a:bodyPr>
            <a:noAutofit/>
          </a:bodyPr>
          <a:lstStyle/>
          <a:p>
            <a:pPr marL="571500" indent="-571500" algn="l">
              <a:lnSpc>
                <a:spcPct val="150000"/>
              </a:lnSpc>
              <a:buFont typeface="Wingdings" panose="05000000000000000000" pitchFamily="2" charset="2"/>
              <a:buChar char="q"/>
            </a:pPr>
            <a:r>
              <a:rPr lang="en-US" sz="2000" b="1" i="0" dirty="0">
                <a:solidFill>
                  <a:srgbClr val="0D0D0D"/>
                </a:solidFill>
                <a:effectLst/>
                <a:latin typeface="Söhne"/>
              </a:rPr>
              <a:t>Real-Time Updates</a:t>
            </a:r>
            <a:r>
              <a:rPr lang="en-US" sz="2000" b="0" i="0" dirty="0">
                <a:solidFill>
                  <a:srgbClr val="0D0D0D"/>
                </a:solidFill>
                <a:effectLst/>
                <a:latin typeface="Söhne"/>
              </a:rPr>
              <a:t>: Stay updated with real-time notifications about upcoming placement drives, internship opportunities, and industry trends, ensuring students are always in the loop. </a:t>
            </a:r>
          </a:p>
          <a:p>
            <a:pPr marL="571500" indent="-571500" algn="l">
              <a:lnSpc>
                <a:spcPct val="150000"/>
              </a:lnSpc>
              <a:buFont typeface="Wingdings" panose="05000000000000000000" pitchFamily="2" charset="2"/>
              <a:buChar char="q"/>
            </a:pPr>
            <a:r>
              <a:rPr lang="en-US" sz="2000" b="1" i="0" dirty="0">
                <a:solidFill>
                  <a:srgbClr val="0D0D0D"/>
                </a:solidFill>
                <a:effectLst/>
                <a:latin typeface="Söhne"/>
              </a:rPr>
              <a:t>Transparent Placement Statistics</a:t>
            </a:r>
            <a:r>
              <a:rPr lang="en-US" sz="2000" b="0" i="0" dirty="0">
                <a:solidFill>
                  <a:srgbClr val="0D0D0D"/>
                </a:solidFill>
                <a:effectLst/>
                <a:latin typeface="Söhne"/>
              </a:rPr>
              <a:t>: Gain insights into past placement statistics, including average salary packages, placement rates, and top recruiting companies, empowering students to make informed career decisions</a:t>
            </a:r>
            <a:r>
              <a:rPr lang="en-IN" altLang="en-US" sz="2000" dirty="0">
                <a:latin typeface="Times New Roman" panose="02020603050405020304" pitchFamily="18" charset="0"/>
                <a:cs typeface="Times New Roman" panose="02020603050405020304" pitchFamily="18" charset="0"/>
              </a:rPr>
              <a:t>.  </a:t>
            </a:r>
          </a:p>
          <a:p>
            <a:pPr marL="571500" indent="-571500" algn="l">
              <a:lnSpc>
                <a:spcPct val="150000"/>
              </a:lnSpc>
              <a:buFont typeface="Wingdings" panose="05000000000000000000" pitchFamily="2" charset="2"/>
              <a:buChar char="q"/>
            </a:pPr>
            <a:r>
              <a:rPr lang="en-US" sz="2000" b="1" i="0" dirty="0">
                <a:solidFill>
                  <a:srgbClr val="0D0D0D"/>
                </a:solidFill>
                <a:effectLst/>
                <a:latin typeface="Söhne"/>
              </a:rPr>
              <a:t>User-Friendly Interface</a:t>
            </a:r>
            <a:r>
              <a:rPr lang="en-US" sz="2000" b="0" i="0" dirty="0">
                <a:solidFill>
                  <a:srgbClr val="0D0D0D"/>
                </a:solidFill>
                <a:effectLst/>
                <a:latin typeface="Söhne"/>
              </a:rPr>
              <a:t>: The NITC placement website boasts a user-friendly interface, making it effortless for students to navigate and explore various career opportunities.</a:t>
            </a:r>
            <a:r>
              <a:rPr lang="en-IN" altLang="en-US" sz="2000" dirty="0">
                <a:latin typeface="Times New Roman" panose="02020603050405020304" pitchFamily="18" charset="0"/>
                <a:cs typeface="Times New Roman" panose="02020603050405020304" pitchFamily="18" charset="0"/>
                <a:sym typeface="+mn-ea"/>
              </a:rPr>
              <a:t>.</a:t>
            </a:r>
            <a:endParaRPr lang="en-US" sz="2000" dirty="0"/>
          </a:p>
          <a:p>
            <a:pPr marL="0" indent="0" algn="l">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278B600C-0715-2B24-E89A-98AAD99298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8F08A-E3E3-4753-22E2-3588D91AC17D}"/>
              </a:ext>
            </a:extLst>
          </p:cNvPr>
          <p:cNvSpPr>
            <a:spLocks noGrp="1"/>
          </p:cNvSpPr>
          <p:nvPr>
            <p:ph type="ctrTitle"/>
          </p:nvPr>
        </p:nvSpPr>
        <p:spPr>
          <a:xfrm>
            <a:off x="197222" y="0"/>
            <a:ext cx="4320989" cy="753035"/>
          </a:xfrm>
        </p:spPr>
        <p:txBody>
          <a:bodyPr>
            <a:normAutofit/>
          </a:bodyPr>
          <a:lstStyle/>
          <a:p>
            <a:pPr algn="l"/>
            <a:r>
              <a:rPr lang="en-US" sz="3200" b="1" dirty="0">
                <a:latin typeface="Arial" panose="020B0604020202020204" pitchFamily="34" charset="0"/>
                <a:cs typeface="Arial" panose="020B0604020202020204" pitchFamily="34" charset="0"/>
              </a:rPr>
              <a:t>USE CASE DIAGRAM</a:t>
            </a:r>
            <a:endParaRPr lang="en-IN" sz="32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56128F1-F151-6108-2589-F7E480A937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18" t="5023" b="-886"/>
          <a:stretch/>
        </p:blipFill>
        <p:spPr bwMode="auto">
          <a:xfrm>
            <a:off x="4652684" y="376517"/>
            <a:ext cx="5576046" cy="640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290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A8ACCD9-2156-7137-E092-432AC8404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279C1-9259-7DDF-A001-D922769C3BD9}"/>
              </a:ext>
            </a:extLst>
          </p:cNvPr>
          <p:cNvSpPr>
            <a:spLocks noGrp="1"/>
          </p:cNvSpPr>
          <p:nvPr>
            <p:ph type="ctrTitle"/>
          </p:nvPr>
        </p:nvSpPr>
        <p:spPr>
          <a:xfrm>
            <a:off x="1086131" y="71718"/>
            <a:ext cx="4292693" cy="788894"/>
          </a:xfrm>
        </p:spPr>
        <p:txBody>
          <a:bodyPr>
            <a:normAutofit fontScale="90000"/>
          </a:bodyPr>
          <a:lstStyle/>
          <a:p>
            <a:pPr algn="l"/>
            <a:r>
              <a:rPr lang="en-US" b="1" dirty="0"/>
              <a:t>ER DIAGRAM</a:t>
            </a:r>
            <a:endParaRPr lang="en-IN" b="1" dirty="0"/>
          </a:p>
        </p:txBody>
      </p:sp>
      <p:pic>
        <p:nvPicPr>
          <p:cNvPr id="3" name="Picture 2">
            <a:extLst>
              <a:ext uri="{FF2B5EF4-FFF2-40B4-BE49-F238E27FC236}">
                <a16:creationId xmlns:a16="http://schemas.microsoft.com/office/drawing/2014/main" id="{3030DD99-4428-57F1-8051-8D89CDC8D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38" y="860612"/>
            <a:ext cx="7324725"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6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483471CB-12CF-5B10-CF82-D7021A6CBFFE}"/>
            </a:ext>
          </a:extLst>
        </p:cNvPr>
        <p:cNvGrpSpPr/>
        <p:nvPr/>
      </p:nvGrpSpPr>
      <p:grpSpPr>
        <a:xfrm>
          <a:off x="0" y="0"/>
          <a:ext cx="0" cy="0"/>
          <a:chOff x="0" y="0"/>
          <a:chExt cx="0" cy="0"/>
        </a:xfrm>
      </p:grpSpPr>
      <p:sp>
        <p:nvSpPr>
          <p:cNvPr id="5" name="Text Box 4">
            <a:extLst>
              <a:ext uri="{FF2B5EF4-FFF2-40B4-BE49-F238E27FC236}">
                <a16:creationId xmlns:a16="http://schemas.microsoft.com/office/drawing/2014/main" id="{7D6A417D-9E87-4C6E-0883-C9E0E2441CF2}"/>
              </a:ext>
            </a:extLst>
          </p:cNvPr>
          <p:cNvSpPr txBox="1"/>
          <p:nvPr/>
        </p:nvSpPr>
        <p:spPr>
          <a:xfrm>
            <a:off x="969309" y="281454"/>
            <a:ext cx="3427670" cy="646331"/>
          </a:xfrm>
          <a:prstGeom prst="rect">
            <a:avLst/>
          </a:prstGeom>
          <a:noFill/>
        </p:spPr>
        <p:txBody>
          <a:bodyPr wrap="none" rtlCol="0">
            <a:spAutoFit/>
          </a:bodyPr>
          <a:lstStyle/>
          <a:p>
            <a:pPr algn="l"/>
            <a:r>
              <a:rPr lang="en-US" sz="3600" b="1" dirty="0"/>
              <a:t>Technology stack</a:t>
            </a:r>
            <a:endParaRPr lang="en-IN" altLang="en-US" sz="3600" b="1" dirty="0">
              <a:latin typeface="Times New Roman" panose="02020603050405020304" pitchFamily="18" charset="0"/>
              <a:cs typeface="Times New Roman" panose="02020603050405020304" pitchFamily="18" charset="0"/>
              <a:sym typeface="+mn-ea"/>
            </a:endParaRPr>
          </a:p>
        </p:txBody>
      </p:sp>
      <p:sp>
        <p:nvSpPr>
          <p:cNvPr id="8" name="TextBox 7">
            <a:extLst>
              <a:ext uri="{FF2B5EF4-FFF2-40B4-BE49-F238E27FC236}">
                <a16:creationId xmlns:a16="http://schemas.microsoft.com/office/drawing/2014/main" id="{72779DC9-259B-8578-041C-029C699C9337}"/>
              </a:ext>
            </a:extLst>
          </p:cNvPr>
          <p:cNvSpPr txBox="1"/>
          <p:nvPr/>
        </p:nvSpPr>
        <p:spPr>
          <a:xfrm>
            <a:off x="1900517" y="1478081"/>
            <a:ext cx="7763436" cy="3901837"/>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IN" sz="2400" b="1" i="0" dirty="0">
                <a:solidFill>
                  <a:schemeClr val="accent1"/>
                </a:solidFill>
                <a:effectLst/>
                <a:latin typeface="Arial" panose="020B0604020202020204" pitchFamily="34" charset="0"/>
                <a:cs typeface="Arial" panose="020B0604020202020204" pitchFamily="34" charset="0"/>
              </a:rPr>
              <a:t>React 18</a:t>
            </a:r>
            <a:r>
              <a:rPr lang="en-IN" sz="2400" b="0" i="0" dirty="0">
                <a:solidFill>
                  <a:schemeClr val="accent1"/>
                </a:solidFill>
                <a:effectLst/>
                <a:latin typeface="Arial" panose="020B0604020202020204" pitchFamily="34" charset="0"/>
                <a:cs typeface="Arial" panose="020B0604020202020204" pitchFamily="34" charset="0"/>
              </a:rPr>
              <a:t>.</a:t>
            </a:r>
            <a:endParaRPr lang="en-IN" sz="24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Arial" panose="020B0604020202020204" pitchFamily="34" charset="0"/>
              </a:rPr>
              <a:t>Express 4.18.2</a:t>
            </a:r>
          </a:p>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Times New Roman" panose="02020603050405020304" pitchFamily="18" charset="0"/>
              </a:rPr>
              <a:t>Nodejs 20.11.1</a:t>
            </a:r>
            <a:r>
              <a:rPr lang="en-IN" sz="2400" b="1" dirty="0">
                <a:solidFill>
                  <a:schemeClr val="accent1"/>
                </a:solidFill>
                <a:latin typeface="Times New Roman" panose="02020603050405020304" pitchFamily="18" charset="0"/>
                <a:cs typeface="Times New Roman" panose="02020603050405020304" pitchFamily="18" charset="0"/>
              </a:rPr>
              <a:t>.</a:t>
            </a:r>
          </a:p>
          <a:p>
            <a:pPr marL="342900" indent="-342900">
              <a:lnSpc>
                <a:spcPct val="150000"/>
              </a:lnSpc>
              <a:buFont typeface="Wingdings" panose="05000000000000000000" pitchFamily="2" charset="2"/>
              <a:buChar char="ü"/>
            </a:pPr>
            <a:r>
              <a:rPr lang="en-IN" sz="2400" b="1" i="0" dirty="0">
                <a:solidFill>
                  <a:schemeClr val="accent1"/>
                </a:solidFill>
                <a:effectLst/>
                <a:latin typeface="arial" panose="020B0604020202020204" pitchFamily="34" charset="0"/>
              </a:rPr>
              <a:t>MongoDB 7.0</a:t>
            </a:r>
            <a:r>
              <a:rPr lang="en-IN" sz="2400" dirty="0">
                <a:solidFill>
                  <a:schemeClr val="accent1"/>
                </a:solidFill>
                <a:latin typeface="Times New Roman" panose="02020603050405020304" pitchFamily="18" charset="0"/>
                <a:cs typeface="Times New Roman" panose="02020603050405020304" pitchFamily="18" charset="0"/>
              </a:rPr>
              <a:t>.</a:t>
            </a:r>
          </a:p>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Arial" panose="020B0604020202020204" pitchFamily="34" charset="0"/>
              </a:rPr>
              <a:t>JavaScript  ES 6.</a:t>
            </a:r>
          </a:p>
          <a:p>
            <a:pPr marL="342900" indent="-342900">
              <a:lnSpc>
                <a:spcPct val="150000"/>
              </a:lnSpc>
              <a:buFont typeface="Wingdings" panose="05000000000000000000" pitchFamily="2" charset="2"/>
              <a:buChar char="ü"/>
            </a:pPr>
            <a:r>
              <a:rPr lang="en-IN" sz="2400" b="1" dirty="0">
                <a:solidFill>
                  <a:schemeClr val="accent1"/>
                </a:solidFill>
                <a:latin typeface="Arial" panose="020B0604020202020204" pitchFamily="34" charset="0"/>
                <a:cs typeface="Arial" panose="020B0604020202020204" pitchFamily="34" charset="0"/>
              </a:rPr>
              <a:t>Html 5.</a:t>
            </a:r>
            <a:endParaRPr lang="en-IN" sz="2400" b="1" dirty="0">
              <a:solidFill>
                <a:schemeClr val="accent1"/>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r>
              <a:rPr lang="en-IN" sz="2400" b="0" i="0" dirty="0">
                <a:solidFill>
                  <a:srgbClr val="1F1F1F"/>
                </a:solidFill>
                <a:effectLst/>
                <a:latin typeface="Google Sans"/>
              </a:rPr>
              <a:t> </a:t>
            </a:r>
            <a:r>
              <a:rPr lang="en-IN" sz="2400" b="1" i="0" dirty="0">
                <a:solidFill>
                  <a:schemeClr val="accent1"/>
                </a:solidFill>
                <a:effectLst/>
                <a:latin typeface="Arial" panose="020B0604020202020204" pitchFamily="34" charset="0"/>
                <a:cs typeface="Arial" panose="020B0604020202020204" pitchFamily="34" charset="0"/>
              </a:rPr>
              <a:t>Bootstrap CSS V5.3.3</a:t>
            </a:r>
            <a:endParaRPr lang="en-IN" sz="24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5339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796</TotalTime>
  <Words>1067</Words>
  <Application>Microsoft Office PowerPoint</Application>
  <PresentationFormat>Widescreen</PresentationFormat>
  <Paragraphs>113</Paragraphs>
  <Slides>38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arial</vt:lpstr>
      <vt:lpstr>Calibri</vt:lpstr>
      <vt:lpstr>Calibri Light</vt:lpstr>
      <vt:lpstr>Google Sans</vt:lpstr>
      <vt:lpstr>Söhne</vt:lpstr>
      <vt:lpstr>Times New Roman</vt:lpstr>
      <vt:lpstr>Wingdings</vt:lpstr>
      <vt:lpstr>Office Theme</vt:lpstr>
      <vt:lpstr>PowerPoint Presentation</vt:lpstr>
      <vt:lpstr>PowerPoint Presentation</vt:lpstr>
      <vt:lpstr>About Existing System</vt:lpstr>
      <vt:lpstr>PowerPoint Presentation</vt:lpstr>
      <vt:lpstr>Why NITC PLACEMENT WEBSITE</vt:lpstr>
      <vt:lpstr>Key Features:</vt:lpstr>
      <vt:lpstr>USE CASE DIAGRAM</vt:lpstr>
      <vt:lpstr>ER DIAGRAM</vt:lpstr>
      <vt:lpstr>PowerPoint Presentation</vt:lpstr>
      <vt:lpstr>PowerPoint Presentation</vt:lpstr>
      <vt:lpstr>PowerPoint Presentation</vt:lpstr>
      <vt:lpstr>PowerPoint Presentation</vt:lpstr>
      <vt:lpstr>PowerPoint Presentation</vt:lpstr>
      <vt:lpstr>Product Features</vt:lpstr>
      <vt:lpstr>PowerPoint Presentation</vt:lpstr>
      <vt:lpstr>PowerPoint Presentation</vt:lpstr>
      <vt:lpstr>PowerPoint Presentation</vt:lpstr>
      <vt:lpstr>PowerPoint Presentation</vt:lpstr>
      <vt:lpstr>PowerPoint Presentation</vt:lpstr>
      <vt:lpstr>PowerPoint Presentation</vt:lpstr>
      <vt:lpstr>User can register. </vt:lpstr>
      <vt:lpstr>Admin login.</vt:lpstr>
      <vt:lpstr>PowerPoint Presentation</vt:lpstr>
      <vt:lpstr>PowerPoint Presentation</vt:lpstr>
      <vt:lpstr>PowerPoint Presentation</vt:lpstr>
      <vt:lpstr>PowerPoint Presentation</vt:lpstr>
      <vt:lpstr>PowerPoint Presentation</vt:lpstr>
      <vt:lpstr>PowerPoint Presentation</vt:lpstr>
      <vt:lpstr>Delete / Edit / Search a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institute of technology Calicut  Prepared by Team No.12  NITC Conference Room Booking System</dc:title>
  <dc:creator>Rajkumar Rajput</dc:creator>
  <cp:lastModifiedBy>Rajkumar Rajput</cp:lastModifiedBy>
  <cp:revision>58</cp:revision>
  <dcterms:created xsi:type="dcterms:W3CDTF">2023-04-11T16:04:00Z</dcterms:created>
  <dcterms:modified xsi:type="dcterms:W3CDTF">2024-05-14T08:51:17Z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8C64F5A4B690441AB78805FFAA0CE91D</vt:lpwstr>
  </property>
  <property fmtid="{D5CDD505-2E9C-101B-9397-08002B2CF9AE}" pid="3" name="KSOProductBuildVer">
    <vt:lpwstr>1033-11.2.0.11516</vt:lpwstr>
  </property>
</Properties>
</file>